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12.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ags/tag39.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48.jpg" ContentType="image/jpg"/>
  <Override PartName="/ppt/media/image49.jpg" ContentType="image/jpg"/>
  <Override PartName="/ppt/media/image50.jpg" ContentType="image/jpg"/>
  <Override PartName="/ppt/media/image51.jpg" ContentType="image/jp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54.jpg" ContentType="image/jpg"/>
  <Override PartName="/ppt/media/image55.jpg" ContentType="image/jpg"/>
  <Override PartName="/ppt/media/image56.jpg" ContentType="image/jpg"/>
  <Override PartName="/ppt/media/image57.jpg" ContentType="image/jpg"/>
  <Override PartName="/ppt/media/image58.jpg" ContentType="image/jpg"/>
  <Override PartName="/ppt/media/image59.jpg" ContentType="image/jpg"/>
  <Override PartName="/ppt/media/image60.jpg" ContentType="image/jpg"/>
  <Override PartName="/ppt/media/image61.jpg" ContentType="image/jpg"/>
  <Override PartName="/ppt/media/image62.jpg" ContentType="image/jpg"/>
  <Override PartName="/ppt/media/image63.jpg" ContentType="image/jpg"/>
  <Override PartName="/ppt/media/image64.jpg" ContentType="image/jpg"/>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77.jpg" ContentType="image/jpg"/>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4" r:id="rId5"/>
    <p:sldMasterId id="2147483674" r:id="rId6"/>
    <p:sldMasterId id="2147483688" r:id="rId7"/>
  </p:sldMasterIdLst>
  <p:notesMasterIdLst>
    <p:notesMasterId r:id="rId83"/>
  </p:notesMasterIdLst>
  <p:handoutMasterIdLst>
    <p:handoutMasterId r:id="rId84"/>
  </p:handoutMasterIdLst>
  <p:sldIdLst>
    <p:sldId id="418" r:id="rId8"/>
    <p:sldId id="415" r:id="rId9"/>
    <p:sldId id="417" r:id="rId10"/>
    <p:sldId id="416" r:id="rId11"/>
    <p:sldId id="492" r:id="rId12"/>
    <p:sldId id="420" r:id="rId13"/>
    <p:sldId id="510" r:id="rId14"/>
    <p:sldId id="494" r:id="rId15"/>
    <p:sldId id="429" r:id="rId16"/>
    <p:sldId id="507" r:id="rId17"/>
    <p:sldId id="430" r:id="rId18"/>
    <p:sldId id="508" r:id="rId19"/>
    <p:sldId id="509" r:id="rId20"/>
    <p:sldId id="431" r:id="rId21"/>
    <p:sldId id="432" r:id="rId22"/>
    <p:sldId id="433" r:id="rId23"/>
    <p:sldId id="434" r:id="rId24"/>
    <p:sldId id="435" r:id="rId25"/>
    <p:sldId id="495" r:id="rId26"/>
    <p:sldId id="437" r:id="rId27"/>
    <p:sldId id="438" r:id="rId28"/>
    <p:sldId id="439" r:id="rId29"/>
    <p:sldId id="440" r:id="rId30"/>
    <p:sldId id="441" r:id="rId31"/>
    <p:sldId id="496" r:id="rId32"/>
    <p:sldId id="499" r:id="rId33"/>
    <p:sldId id="443" r:id="rId34"/>
    <p:sldId id="444" r:id="rId35"/>
    <p:sldId id="445" r:id="rId36"/>
    <p:sldId id="446" r:id="rId37"/>
    <p:sldId id="447" r:id="rId38"/>
    <p:sldId id="448" r:id="rId39"/>
    <p:sldId id="449" r:id="rId40"/>
    <p:sldId id="450" r:id="rId41"/>
    <p:sldId id="451" r:id="rId42"/>
    <p:sldId id="453" r:id="rId43"/>
    <p:sldId id="454" r:id="rId44"/>
    <p:sldId id="455" r:id="rId45"/>
    <p:sldId id="456" r:id="rId46"/>
    <p:sldId id="457" r:id="rId47"/>
    <p:sldId id="458" r:id="rId48"/>
    <p:sldId id="459" r:id="rId49"/>
    <p:sldId id="460" r:id="rId50"/>
    <p:sldId id="462" r:id="rId51"/>
    <p:sldId id="463" r:id="rId52"/>
    <p:sldId id="464" r:id="rId53"/>
    <p:sldId id="465" r:id="rId54"/>
    <p:sldId id="466" r:id="rId55"/>
    <p:sldId id="467" r:id="rId56"/>
    <p:sldId id="468" r:id="rId57"/>
    <p:sldId id="472" r:id="rId58"/>
    <p:sldId id="473" r:id="rId59"/>
    <p:sldId id="474" r:id="rId60"/>
    <p:sldId id="500" r:id="rId61"/>
    <p:sldId id="475" r:id="rId62"/>
    <p:sldId id="501" r:id="rId63"/>
    <p:sldId id="502" r:id="rId64"/>
    <p:sldId id="477" r:id="rId65"/>
    <p:sldId id="478" r:id="rId66"/>
    <p:sldId id="480" r:id="rId67"/>
    <p:sldId id="503" r:id="rId68"/>
    <p:sldId id="504" r:id="rId69"/>
    <p:sldId id="481" r:id="rId70"/>
    <p:sldId id="505" r:id="rId71"/>
    <p:sldId id="506" r:id="rId72"/>
    <p:sldId id="483" r:id="rId73"/>
    <p:sldId id="484" r:id="rId74"/>
    <p:sldId id="485" r:id="rId75"/>
    <p:sldId id="497" r:id="rId76"/>
    <p:sldId id="487" r:id="rId77"/>
    <p:sldId id="498" r:id="rId78"/>
    <p:sldId id="489" r:id="rId79"/>
    <p:sldId id="490" r:id="rId80"/>
    <p:sldId id="423" r:id="rId81"/>
    <p:sldId id="421" r:id="rId82"/>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0">
          <p15:clr>
            <a:srgbClr val="A4A3A4"/>
          </p15:clr>
        </p15:guide>
        <p15:guide id="2" orient="horz" pos="351">
          <p15:clr>
            <a:srgbClr val="A4A3A4"/>
          </p15:clr>
        </p15:guide>
        <p15:guide id="3" pos="212">
          <p15:clr>
            <a:srgbClr val="A4A3A4"/>
          </p15:clr>
        </p15:guide>
      </p15:sldGuideLst>
    </p:ext>
    <p:ext uri="{2D200454-40CA-4A62-9FC3-DE9A4176ACB9}">
      <p15:notesGuideLst xmlns:p15="http://schemas.microsoft.com/office/powerpoint/2012/main">
        <p15:guide id="1" orient="horz" pos="2909"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rray, Dave" initials="MD" lastIdx="2" clrIdx="0">
    <p:extLst>
      <p:ext uri="{19B8F6BF-5375-455C-9EA6-DF929625EA0E}">
        <p15:presenceInfo xmlns:p15="http://schemas.microsoft.com/office/powerpoint/2012/main" userId="S-1-5-21-1531082355-734649621-3782574898-1495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4D1"/>
    <a:srgbClr val="050505"/>
    <a:srgbClr val="131113"/>
    <a:srgbClr val="00C37B"/>
    <a:srgbClr val="F2642E"/>
    <a:srgbClr val="F7EDE5"/>
    <a:srgbClr val="E6E7E7"/>
    <a:srgbClr val="005A76"/>
    <a:srgbClr val="06719D"/>
    <a:srgbClr val="6A1A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95" autoAdjust="0"/>
  </p:normalViewPr>
  <p:slideViewPr>
    <p:cSldViewPr snapToGrid="0">
      <p:cViewPr>
        <p:scale>
          <a:sx n="66" d="100"/>
          <a:sy n="66" d="100"/>
        </p:scale>
        <p:origin x="810" y="156"/>
      </p:cViewPr>
      <p:guideLst>
        <p:guide orient="horz" pos="740"/>
        <p:guide orient="horz" pos="351"/>
        <p:guide pos="212"/>
      </p:guideLst>
    </p:cSldViewPr>
  </p:slideViewPr>
  <p:notesTextViewPr>
    <p:cViewPr>
      <p:scale>
        <a:sx n="1" d="1"/>
        <a:sy n="1" d="1"/>
      </p:scale>
      <p:origin x="0" y="0"/>
    </p:cViewPr>
  </p:notesTextViewPr>
  <p:notesViewPr>
    <p:cSldViewPr snapToGrid="0">
      <p:cViewPr>
        <p:scale>
          <a:sx n="1" d="2"/>
          <a:sy n="1" d="2"/>
        </p:scale>
        <p:origin x="0" y="0"/>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handoutMaster" Target="handoutMasters/handoutMaster1.xml"/><Relationship Id="rId89"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15T09:29:31.354" idx="2">
    <p:pos x="-506" y="79"/>
    <p:text>Please also provide a brief descript for each.  We also did AppDynmics ... can we include that use case?</p:text>
    <p:extLst mod="1">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3616" tIns="46808" rIns="93616" bIns="46808"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1804"/>
          </a:xfrm>
          <a:prstGeom prst="rect">
            <a:avLst/>
          </a:prstGeom>
        </p:spPr>
        <p:txBody>
          <a:bodyPr vert="horz" lIns="93616" tIns="46808" rIns="93616" bIns="46808" rtlCol="0"/>
          <a:lstStyle>
            <a:lvl1pPr algn="r">
              <a:defRPr sz="1200"/>
            </a:lvl1pPr>
          </a:lstStyle>
          <a:p>
            <a:fld id="{CBC2C562-3ABF-449F-BC7D-78255304C412}" type="datetimeFigureOut">
              <a:rPr lang="en-US" smtClean="0"/>
              <a:pPr/>
              <a:t>8/21/2018</a:t>
            </a:fld>
            <a:endParaRPr lang="en-US"/>
          </a:p>
        </p:txBody>
      </p:sp>
      <p:sp>
        <p:nvSpPr>
          <p:cNvPr id="4" name="Footer Placeholder 3"/>
          <p:cNvSpPr>
            <a:spLocks noGrp="1"/>
          </p:cNvSpPr>
          <p:nvPr>
            <p:ph type="ftr" sz="quarter" idx="2"/>
          </p:nvPr>
        </p:nvSpPr>
        <p:spPr>
          <a:xfrm>
            <a:off x="0" y="8772668"/>
            <a:ext cx="3037840" cy="461804"/>
          </a:xfrm>
          <a:prstGeom prst="rect">
            <a:avLst/>
          </a:prstGeom>
        </p:spPr>
        <p:txBody>
          <a:bodyPr vert="horz" lIns="93616" tIns="46808" rIns="93616" bIns="46808"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772668"/>
            <a:ext cx="3037840" cy="461804"/>
          </a:xfrm>
          <a:prstGeom prst="rect">
            <a:avLst/>
          </a:prstGeom>
        </p:spPr>
        <p:txBody>
          <a:bodyPr vert="horz" lIns="93616" tIns="46808" rIns="93616" bIns="46808" rtlCol="0" anchor="b"/>
          <a:lstStyle>
            <a:lvl1pPr algn="r">
              <a:defRPr sz="1200"/>
            </a:lvl1pPr>
          </a:lstStyle>
          <a:p>
            <a:fld id="{88C4C71A-1C17-4342-AD83-9B360BA581CB}" type="slidenum">
              <a:rPr lang="en-US" smtClean="0"/>
              <a:pPr/>
              <a:t>‹#›</a:t>
            </a:fld>
            <a:endParaRPr lang="en-US"/>
          </a:p>
        </p:txBody>
      </p:sp>
    </p:spTree>
    <p:extLst>
      <p:ext uri="{BB962C8B-B14F-4D97-AF65-F5344CB8AC3E}">
        <p14:creationId xmlns:p14="http://schemas.microsoft.com/office/powerpoint/2010/main" val="2369905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3616" tIns="46808" rIns="93616" bIns="46808"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3616" tIns="46808" rIns="93616" bIns="46808" rtlCol="0"/>
          <a:lstStyle>
            <a:lvl1pPr algn="r">
              <a:defRPr sz="1200"/>
            </a:lvl1pPr>
          </a:lstStyle>
          <a:p>
            <a:fld id="{6D0524E5-8614-4D32-A3DF-F32181F74545}" type="datetimeFigureOut">
              <a:rPr lang="en-US" smtClean="0"/>
              <a:pPr/>
              <a:t>8/21/2018</a:t>
            </a:fld>
            <a:endParaRPr lang="en-US"/>
          </a:p>
        </p:txBody>
      </p:sp>
      <p:sp>
        <p:nvSpPr>
          <p:cNvPr id="4" name="Slide Image Placeholder 3"/>
          <p:cNvSpPr>
            <a:spLocks noGrp="1" noRot="1" noChangeAspect="1"/>
          </p:cNvSpPr>
          <p:nvPr>
            <p:ph type="sldImg" idx="2"/>
          </p:nvPr>
        </p:nvSpPr>
        <p:spPr>
          <a:xfrm>
            <a:off x="1196975" y="693738"/>
            <a:ext cx="4616450" cy="3462337"/>
          </a:xfrm>
          <a:prstGeom prst="rect">
            <a:avLst/>
          </a:prstGeom>
          <a:noFill/>
          <a:ln w="12700">
            <a:solidFill>
              <a:prstClr val="black"/>
            </a:solidFill>
          </a:ln>
        </p:spPr>
        <p:txBody>
          <a:bodyPr vert="horz" lIns="93616" tIns="46808" rIns="93616" bIns="46808"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3616" tIns="46808" rIns="93616" bIns="4680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3616" tIns="46808" rIns="93616" bIns="4680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3616" tIns="46808" rIns="93616" bIns="46808" rtlCol="0" anchor="b"/>
          <a:lstStyle>
            <a:lvl1pPr algn="r">
              <a:defRPr sz="1200"/>
            </a:lvl1pPr>
          </a:lstStyle>
          <a:p>
            <a:fld id="{9FF4F04D-5809-46B9-BC34-D0E45399D316}" type="slidenum">
              <a:rPr lang="en-US" smtClean="0"/>
              <a:pPr/>
              <a:t>‹#›</a:t>
            </a:fld>
            <a:endParaRPr lang="en-US"/>
          </a:p>
        </p:txBody>
      </p:sp>
    </p:spTree>
    <p:extLst>
      <p:ext uri="{BB962C8B-B14F-4D97-AF65-F5344CB8AC3E}">
        <p14:creationId xmlns:p14="http://schemas.microsoft.com/office/powerpoint/2010/main" val="4132816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echosim.io/"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echosim.io/"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echosim.io"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F4F04D-5809-46B9-BC34-D0E45399D316}" type="slidenum">
              <a:rPr lang="en-US" smtClean="0"/>
              <a:pPr/>
              <a:t>3</a:t>
            </a:fld>
            <a:endParaRPr lang="en-US"/>
          </a:p>
        </p:txBody>
      </p:sp>
    </p:spTree>
    <p:extLst>
      <p:ext uri="{BB962C8B-B14F-4D97-AF65-F5344CB8AC3E}">
        <p14:creationId xmlns:p14="http://schemas.microsoft.com/office/powerpoint/2010/main" val="1401606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sz="1800" b="1" dirty="0">
                <a:solidFill>
                  <a:schemeClr val="dk1"/>
                </a:solidFill>
                <a:latin typeface="Open Sans"/>
                <a:ea typeface="Open Sans"/>
                <a:cs typeface="Open Sans"/>
                <a:sym typeface="Open Sans"/>
              </a:rPr>
              <a:t>What to Say:</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Each Alexa skill is made of two parts</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Front End is the Alexa Voice User Interface.  This takes user speech and converts it into something the computer can understand</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Back End is where your application logic lives.  This takes the parsed speech and does something interesting with it.</a:t>
            </a:r>
          </a:p>
          <a:p>
            <a:pPr lvl="0">
              <a:spcBef>
                <a:spcPts val="0"/>
              </a:spcBef>
              <a:buClr>
                <a:schemeClr val="dk1"/>
              </a:buClr>
              <a:buSzPct val="61111"/>
              <a:buFont typeface="Arial"/>
              <a:buNone/>
            </a:pPr>
            <a:endParaRPr sz="1800" b="1" dirty="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lang="en" sz="1800" b="1" dirty="0">
                <a:solidFill>
                  <a:schemeClr val="dk1"/>
                </a:solidFill>
                <a:latin typeface="Open Sans"/>
                <a:ea typeface="Open Sans"/>
                <a:cs typeface="Open Sans"/>
                <a:sym typeface="Open Sans"/>
              </a:rPr>
              <a:t>FAQ:</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What is AWS Lambda?</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You can think of Lambda as an event-driven computing platform; Lambda runs when triggered by an event and executes code that’s been loaded into the system.  You don’t need to setup or manage any servers, just write the code and Amazon takes care of the rest.</a:t>
            </a:r>
          </a:p>
          <a:p>
            <a:pPr lvl="0" rtl="0">
              <a:spcBef>
                <a:spcPts val="0"/>
              </a:spcBef>
              <a:buNone/>
            </a:pPr>
            <a:endParaRPr dirty="0"/>
          </a:p>
          <a:p>
            <a:pPr lvl="0" rtl="0">
              <a:spcBef>
                <a:spcPts val="0"/>
              </a:spcBef>
              <a:buClr>
                <a:schemeClr val="dk1"/>
              </a:buClr>
              <a:buSzPct val="100000"/>
              <a:buFont typeface="Arial"/>
              <a:buNone/>
            </a:pPr>
            <a:endParaRPr dirty="0"/>
          </a:p>
          <a:p>
            <a:pPr lvl="0" rtl="0">
              <a:spcBef>
                <a:spcPts val="0"/>
              </a:spcBef>
              <a:buNone/>
            </a:pPr>
            <a:endParaRPr dirty="0"/>
          </a:p>
        </p:txBody>
      </p:sp>
    </p:spTree>
    <p:extLst>
      <p:ext uri="{BB962C8B-B14F-4D97-AF65-F5344CB8AC3E}">
        <p14:creationId xmlns:p14="http://schemas.microsoft.com/office/powerpoint/2010/main" val="4172744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b="1" dirty="0">
                <a:solidFill>
                  <a:schemeClr val="dk1"/>
                </a:solidFill>
                <a:latin typeface="Open Sans"/>
                <a:ea typeface="Open Sans"/>
                <a:cs typeface="Open Sans"/>
                <a:sym typeface="Open Sans"/>
              </a:rPr>
              <a:t>What to Say:</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Understanding human speech is a hard problem for computers</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There are two parts to understanding speech:</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Speech Recognition  - converting the audio to text</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Natural Language Understanding  - what is the context of this text?</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Amazon has collected the top speech technology for you with Alexa, you don’t need to be an expert</a:t>
            </a:r>
          </a:p>
          <a:p>
            <a:pPr lvl="0" rtl="0">
              <a:spcBef>
                <a:spcPts val="0"/>
              </a:spcBef>
              <a:buNone/>
            </a:pPr>
            <a:endParaRPr sz="1800" dirty="0">
              <a:solidFill>
                <a:schemeClr val="dk1"/>
              </a:solidFill>
              <a:latin typeface="Open Sans"/>
              <a:ea typeface="Open Sans"/>
              <a:cs typeface="Open Sans"/>
              <a:sym typeface="Open Sans"/>
            </a:endParaRPr>
          </a:p>
          <a:p>
            <a:pPr lvl="0" rtl="0">
              <a:spcBef>
                <a:spcPts val="0"/>
              </a:spcBef>
              <a:buClr>
                <a:schemeClr val="dk1"/>
              </a:buClr>
              <a:buSzPct val="61111"/>
              <a:buFont typeface="Arial"/>
              <a:buNone/>
            </a:pPr>
            <a:r>
              <a:rPr lang="en" sz="1800" b="1" dirty="0">
                <a:solidFill>
                  <a:schemeClr val="dk1"/>
                </a:solidFill>
                <a:latin typeface="Open Sans"/>
                <a:ea typeface="Open Sans"/>
                <a:cs typeface="Open Sans"/>
                <a:sym typeface="Open Sans"/>
              </a:rPr>
              <a:t>What to Do:</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Walk attendees through the example on the slides. </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Imagine someone says “For Tea Times”</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That could mean any one of these four things and Alexa can help you understand </a:t>
            </a:r>
            <a:r>
              <a:rPr lang="en" sz="1800" dirty="0" smtClean="0">
                <a:solidFill>
                  <a:schemeClr val="dk1"/>
                </a:solidFill>
                <a:latin typeface="Open Sans"/>
                <a:ea typeface="Open Sans"/>
                <a:cs typeface="Open Sans"/>
                <a:sym typeface="Open Sans"/>
              </a:rPr>
              <a:t>that</a:t>
            </a:r>
          </a:p>
          <a:p>
            <a:pPr marL="914400" lvl="1" indent="-342900" rtl="0">
              <a:spcBef>
                <a:spcPts val="0"/>
              </a:spcBef>
              <a:buClr>
                <a:schemeClr val="dk1"/>
              </a:buClr>
              <a:buSzPct val="100000"/>
              <a:buFont typeface="Open Sans"/>
            </a:pPr>
            <a:r>
              <a:rPr lang="en-US" sz="1800" dirty="0" smtClean="0">
                <a:solidFill>
                  <a:schemeClr val="dk1"/>
                </a:solidFill>
                <a:latin typeface="Open Sans"/>
                <a:ea typeface="Open Sans"/>
                <a:cs typeface="Open Sans"/>
                <a:sym typeface="Open Sans"/>
              </a:rPr>
              <a:t>R</a:t>
            </a:r>
            <a:r>
              <a:rPr lang="en" sz="1800" dirty="0" smtClean="0">
                <a:solidFill>
                  <a:schemeClr val="dk1"/>
                </a:solidFill>
                <a:latin typeface="Open Sans"/>
                <a:ea typeface="Open Sans"/>
                <a:cs typeface="Open Sans"/>
                <a:sym typeface="Open Sans"/>
              </a:rPr>
              <a:t>eference</a:t>
            </a:r>
            <a:r>
              <a:rPr lang="en" sz="1800" baseline="0" dirty="0" smtClean="0">
                <a:solidFill>
                  <a:schemeClr val="dk1"/>
                </a:solidFill>
                <a:latin typeface="Open Sans"/>
                <a:ea typeface="Open Sans"/>
                <a:cs typeface="Open Sans"/>
                <a:sym typeface="Open Sans"/>
              </a:rPr>
              <a:t> iPhone speech to text service</a:t>
            </a:r>
          </a:p>
          <a:p>
            <a:pPr marL="914400" lvl="1" indent="-342900" rtl="0">
              <a:spcBef>
                <a:spcPts val="0"/>
              </a:spcBef>
              <a:buClr>
                <a:schemeClr val="dk1"/>
              </a:buClr>
              <a:buSzPct val="100000"/>
              <a:buFont typeface="Open Sans"/>
            </a:pPr>
            <a:r>
              <a:rPr lang="en" sz="1800" baseline="0" dirty="0" smtClean="0">
                <a:solidFill>
                  <a:schemeClr val="dk1"/>
                </a:solidFill>
                <a:latin typeface="Open Sans"/>
                <a:ea typeface="Open Sans"/>
                <a:cs typeface="Open Sans"/>
                <a:sym typeface="Open Sans"/>
              </a:rPr>
              <a:t>English is hard (raise your hand)</a:t>
            </a:r>
            <a:endParaRPr lang="en" sz="18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675765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b="1">
                <a:solidFill>
                  <a:schemeClr val="dk1"/>
                </a:solidFill>
                <a:latin typeface="Open Sans"/>
                <a:ea typeface="Open Sans"/>
                <a:cs typeface="Open Sans"/>
                <a:sym typeface="Open Sans"/>
              </a:rPr>
              <a:t>What to Say:</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In order to map user input to something, we provide Alexa training data</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This slide shows some example training data which takes the format:</a:t>
            </a:r>
          </a:p>
          <a:p>
            <a:pPr marL="914400" lvl="1"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[Skill] [Sample Speech to Trigger This Skill]</a:t>
            </a:r>
          </a:p>
          <a:p>
            <a:pPr marL="914400" lvl="1"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 sample skill is called “GetNewFactIntent” and “give me a fact” is an example thing someone might say to trigger it</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Your list doesn’t need to be exhaustive (every possible combination), Alexa will use this data to train herself and learn new phrases</a:t>
            </a:r>
          </a:p>
        </p:txBody>
      </p:sp>
    </p:spTree>
    <p:extLst>
      <p:ext uri="{BB962C8B-B14F-4D97-AF65-F5344CB8AC3E}">
        <p14:creationId xmlns:p14="http://schemas.microsoft.com/office/powerpoint/2010/main" val="631507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sz="1800" b="1">
                <a:solidFill>
                  <a:schemeClr val="dk1"/>
                </a:solidFill>
                <a:latin typeface="Open Sans"/>
                <a:ea typeface="Open Sans"/>
                <a:cs typeface="Open Sans"/>
                <a:sym typeface="Open Sans"/>
              </a:rPr>
              <a:t>What to Say:</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An Alexa Skill (App) can have multiple commands.  </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We call those commands “Intents”</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For example, an app that plays music may have a “Play” intent to start the music and a “Pause” intent to temporarily stop the music.</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We tell Alexa what our intents are in a configuration file like this one.</a:t>
            </a:r>
          </a:p>
          <a:p>
            <a:pPr lvl="0" rtl="0">
              <a:spcBef>
                <a:spcPts val="0"/>
              </a:spcBef>
              <a:buNone/>
            </a:pPr>
            <a:endParaRPr/>
          </a:p>
        </p:txBody>
      </p:sp>
    </p:spTree>
    <p:extLst>
      <p:ext uri="{BB962C8B-B14F-4D97-AF65-F5344CB8AC3E}">
        <p14:creationId xmlns:p14="http://schemas.microsoft.com/office/powerpoint/2010/main" val="2174271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F4F04D-5809-46B9-BC34-D0E45399D316}" type="slidenum">
              <a:rPr lang="en-US" smtClean="0"/>
              <a:pPr/>
              <a:t>26</a:t>
            </a:fld>
            <a:endParaRPr lang="en-US"/>
          </a:p>
        </p:txBody>
      </p:sp>
    </p:spTree>
    <p:extLst>
      <p:ext uri="{BB962C8B-B14F-4D97-AF65-F5344CB8AC3E}">
        <p14:creationId xmlns:p14="http://schemas.microsoft.com/office/powerpoint/2010/main" val="2329468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800" b="1" dirty="0">
                <a:solidFill>
                  <a:schemeClr val="dk1"/>
                </a:solidFill>
                <a:latin typeface="Open Sans"/>
                <a:ea typeface="Open Sans"/>
                <a:cs typeface="Open Sans"/>
                <a:sym typeface="Open Sans"/>
              </a:rPr>
              <a:t>Setup:</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Make sure you have the </a:t>
            </a:r>
            <a:r>
              <a:rPr lang="en-US" sz="1800" dirty="0" smtClean="0">
                <a:solidFill>
                  <a:schemeClr val="dk1"/>
                </a:solidFill>
                <a:latin typeface="Open Sans"/>
                <a:ea typeface="Open Sans"/>
                <a:cs typeface="Open Sans"/>
                <a:sym typeface="Open Sans"/>
              </a:rPr>
              <a:t>Capgemini</a:t>
            </a:r>
            <a:r>
              <a:rPr lang="en" sz="1800" dirty="0" smtClean="0">
                <a:solidFill>
                  <a:schemeClr val="dk1"/>
                </a:solidFill>
                <a:latin typeface="Open Sans"/>
                <a:ea typeface="Open Sans"/>
                <a:cs typeface="Open Sans"/>
                <a:sym typeface="Open Sans"/>
              </a:rPr>
              <a:t> </a:t>
            </a:r>
            <a:r>
              <a:rPr lang="en" sz="1800" dirty="0">
                <a:solidFill>
                  <a:schemeClr val="dk1"/>
                </a:solidFill>
                <a:latin typeface="Open Sans"/>
                <a:ea typeface="Open Sans"/>
                <a:cs typeface="Open Sans"/>
                <a:sym typeface="Open Sans"/>
              </a:rPr>
              <a:t>Facts skill enabled.  You can do this from the Alexa App on your phone.</a:t>
            </a:r>
          </a:p>
          <a:p>
            <a:pPr lvl="0" rtl="0">
              <a:spcBef>
                <a:spcPts val="0"/>
              </a:spcBef>
              <a:buNone/>
            </a:pPr>
            <a:endParaRPr sz="1800" dirty="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lang="en" sz="1800" b="1" dirty="0">
                <a:solidFill>
                  <a:schemeClr val="dk1"/>
                </a:solidFill>
                <a:latin typeface="Open Sans"/>
                <a:ea typeface="Open Sans"/>
                <a:cs typeface="Open Sans"/>
                <a:sym typeface="Open Sans"/>
              </a:rPr>
              <a:t>What to Say:</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We’re going to demo a skill that </a:t>
            </a:r>
            <a:r>
              <a:rPr lang="en-US" sz="1800" dirty="0" smtClean="0">
                <a:solidFill>
                  <a:schemeClr val="dk1"/>
                </a:solidFill>
                <a:latin typeface="Open Sans"/>
                <a:ea typeface="Open Sans"/>
                <a:cs typeface="Open Sans"/>
                <a:sym typeface="Open Sans"/>
              </a:rPr>
              <a:t>Capgemini</a:t>
            </a:r>
            <a:r>
              <a:rPr lang="en" sz="1800" dirty="0" smtClean="0">
                <a:solidFill>
                  <a:schemeClr val="dk1"/>
                </a:solidFill>
                <a:latin typeface="Open Sans"/>
                <a:ea typeface="Open Sans"/>
                <a:cs typeface="Open Sans"/>
                <a:sym typeface="Open Sans"/>
              </a:rPr>
              <a:t> </a:t>
            </a:r>
            <a:r>
              <a:rPr lang="en" sz="1800" dirty="0">
                <a:solidFill>
                  <a:schemeClr val="dk1"/>
                </a:solidFill>
                <a:latin typeface="Open Sans"/>
                <a:ea typeface="Open Sans"/>
                <a:cs typeface="Open Sans"/>
                <a:sym typeface="Open Sans"/>
              </a:rPr>
              <a:t>made which returns facts about </a:t>
            </a:r>
            <a:r>
              <a:rPr lang="en-US" sz="1800" dirty="0" smtClean="0">
                <a:solidFill>
                  <a:schemeClr val="dk1"/>
                </a:solidFill>
                <a:latin typeface="Open Sans"/>
                <a:ea typeface="Open Sans"/>
                <a:cs typeface="Open Sans"/>
                <a:sym typeface="Open Sans"/>
              </a:rPr>
              <a:t>Capgemini</a:t>
            </a:r>
            <a:endParaRPr lang="en" sz="1800" dirty="0">
              <a:solidFill>
                <a:schemeClr val="dk1"/>
              </a:solidFill>
              <a:latin typeface="Open Sans"/>
              <a:ea typeface="Open Sans"/>
              <a:cs typeface="Open Sans"/>
              <a:sym typeface="Open Sans"/>
            </a:endParaRP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When you make your skill, it will return facts about YOU!</a:t>
            </a:r>
          </a:p>
          <a:p>
            <a:pPr lvl="0">
              <a:spcBef>
                <a:spcPts val="0"/>
              </a:spcBef>
              <a:buClr>
                <a:schemeClr val="dk1"/>
              </a:buClr>
              <a:buSzPct val="61111"/>
              <a:buFont typeface="Arial"/>
              <a:buNone/>
            </a:pPr>
            <a:endParaRPr sz="1800" dirty="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lang="en" sz="1800" b="1" dirty="0">
                <a:solidFill>
                  <a:schemeClr val="dk1"/>
                </a:solidFill>
                <a:latin typeface="Open Sans"/>
                <a:ea typeface="Open Sans"/>
                <a:cs typeface="Open Sans"/>
                <a:sym typeface="Open Sans"/>
              </a:rPr>
              <a:t>What to Do:</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Demonstrate the </a:t>
            </a:r>
            <a:r>
              <a:rPr lang="en-US" sz="1800" dirty="0" smtClean="0">
                <a:solidFill>
                  <a:schemeClr val="dk1"/>
                </a:solidFill>
                <a:latin typeface="Open Sans"/>
                <a:ea typeface="Open Sans"/>
                <a:cs typeface="Open Sans"/>
                <a:sym typeface="Open Sans"/>
              </a:rPr>
              <a:t>Capgemini</a:t>
            </a:r>
            <a:r>
              <a:rPr lang="en" sz="1800" dirty="0" smtClean="0">
                <a:solidFill>
                  <a:schemeClr val="dk1"/>
                </a:solidFill>
                <a:latin typeface="Open Sans"/>
                <a:ea typeface="Open Sans"/>
                <a:cs typeface="Open Sans"/>
                <a:sym typeface="Open Sans"/>
              </a:rPr>
              <a:t> </a:t>
            </a:r>
            <a:r>
              <a:rPr lang="en" sz="1800" dirty="0">
                <a:solidFill>
                  <a:schemeClr val="dk1"/>
                </a:solidFill>
                <a:latin typeface="Open Sans"/>
                <a:ea typeface="Open Sans"/>
                <a:cs typeface="Open Sans"/>
                <a:sym typeface="Open Sans"/>
              </a:rPr>
              <a:t>Alexa Skill by asking Alexa the following:</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“Alexa, open </a:t>
            </a:r>
            <a:r>
              <a:rPr lang="en-US" sz="1800" dirty="0" smtClean="0">
                <a:solidFill>
                  <a:schemeClr val="dk1"/>
                </a:solidFill>
                <a:latin typeface="Open Sans"/>
                <a:ea typeface="Open Sans"/>
                <a:cs typeface="Open Sans"/>
                <a:sym typeface="Open Sans"/>
              </a:rPr>
              <a:t>Capgemini</a:t>
            </a:r>
            <a:r>
              <a:rPr lang="en" sz="1800" dirty="0" smtClean="0">
                <a:solidFill>
                  <a:schemeClr val="dk1"/>
                </a:solidFill>
                <a:latin typeface="Open Sans"/>
                <a:ea typeface="Open Sans"/>
                <a:cs typeface="Open Sans"/>
                <a:sym typeface="Open Sans"/>
              </a:rPr>
              <a:t> </a:t>
            </a:r>
            <a:r>
              <a:rPr lang="en" sz="1800" dirty="0">
                <a:solidFill>
                  <a:schemeClr val="dk1"/>
                </a:solidFill>
                <a:latin typeface="Open Sans"/>
                <a:ea typeface="Open Sans"/>
                <a:cs typeface="Open Sans"/>
                <a:sym typeface="Open Sans"/>
              </a:rPr>
              <a:t>Facts.”</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“Alexa, ask </a:t>
            </a:r>
            <a:r>
              <a:rPr lang="en-US" sz="1800" dirty="0" smtClean="0">
                <a:solidFill>
                  <a:schemeClr val="dk1"/>
                </a:solidFill>
                <a:latin typeface="Open Sans"/>
                <a:ea typeface="Open Sans"/>
                <a:cs typeface="Open Sans"/>
                <a:sym typeface="Open Sans"/>
              </a:rPr>
              <a:t>Capgemini</a:t>
            </a:r>
            <a:r>
              <a:rPr lang="en" sz="1800" dirty="0" smtClean="0">
                <a:solidFill>
                  <a:schemeClr val="dk1"/>
                </a:solidFill>
                <a:latin typeface="Open Sans"/>
                <a:ea typeface="Open Sans"/>
                <a:cs typeface="Open Sans"/>
                <a:sym typeface="Open Sans"/>
              </a:rPr>
              <a:t> </a:t>
            </a:r>
            <a:r>
              <a:rPr lang="en" sz="1800" dirty="0">
                <a:solidFill>
                  <a:schemeClr val="dk1"/>
                </a:solidFill>
                <a:latin typeface="Open Sans"/>
                <a:ea typeface="Open Sans"/>
                <a:cs typeface="Open Sans"/>
                <a:sym typeface="Open Sans"/>
              </a:rPr>
              <a:t>Facts for a fact.”</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If you have a physical device, use that.  Otherwise use the Echo Simulator. (</a:t>
            </a:r>
            <a:r>
              <a:rPr lang="en" sz="1800" u="sng" dirty="0">
                <a:solidFill>
                  <a:schemeClr val="hlink"/>
                </a:solidFill>
                <a:latin typeface="Open Sans"/>
                <a:ea typeface="Open Sans"/>
                <a:cs typeface="Open Sans"/>
                <a:sym typeface="Open Sans"/>
                <a:hlinkClick r:id="rId3"/>
              </a:rPr>
              <a:t>http://echosim.io/</a:t>
            </a:r>
            <a:r>
              <a:rPr lang="en" sz="1800" dirty="0">
                <a:solidFill>
                  <a:schemeClr val="dk1"/>
                </a:solidFill>
                <a:latin typeface="Open Sans"/>
                <a:ea typeface="Open Sans"/>
                <a:cs typeface="Open Sans"/>
                <a:sym typeface="Open Sans"/>
              </a:rPr>
              <a:t>)</a:t>
            </a:r>
          </a:p>
        </p:txBody>
      </p:sp>
    </p:spTree>
    <p:extLst>
      <p:ext uri="{BB962C8B-B14F-4D97-AF65-F5344CB8AC3E}">
        <p14:creationId xmlns:p14="http://schemas.microsoft.com/office/powerpoint/2010/main" val="3222148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sz="1800" b="1">
                <a:solidFill>
                  <a:schemeClr val="dk1"/>
                </a:solidFill>
                <a:latin typeface="Open Sans"/>
                <a:ea typeface="Open Sans"/>
                <a:cs typeface="Open Sans"/>
                <a:sym typeface="Open Sans"/>
              </a:rPr>
              <a:t>What to Say:</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These are the 5 steps to create an Alexa skill</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In the first three steps, you will setup the main components and connect them together</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At the end of this workshop, we’ll be testing out the skills you make</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When you go home the next step is to publish your skill!</a:t>
            </a:r>
          </a:p>
        </p:txBody>
      </p:sp>
    </p:spTree>
    <p:extLst>
      <p:ext uri="{BB962C8B-B14F-4D97-AF65-F5344CB8AC3E}">
        <p14:creationId xmlns:p14="http://schemas.microsoft.com/office/powerpoint/2010/main" val="1069990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b="1" dirty="0">
                <a:solidFill>
                  <a:schemeClr val="dk1"/>
                </a:solidFill>
                <a:latin typeface="Open Sans"/>
                <a:ea typeface="Open Sans"/>
                <a:cs typeface="Open Sans"/>
                <a:sym typeface="Open Sans"/>
              </a:rPr>
              <a:t>What to Say:</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We’re going to create an AWS Lambda function to power our skill</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We can do that from the AWS Console, so let’s go there now.</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Once you’re on the landing page for the AWS Console, click sign in and either create an account or login if you have one</a:t>
            </a:r>
          </a:p>
          <a:p>
            <a:pPr lvl="0" rtl="0">
              <a:spcBef>
                <a:spcPts val="0"/>
              </a:spcBef>
              <a:buClr>
                <a:schemeClr val="dk1"/>
              </a:buClr>
              <a:buSzPct val="61111"/>
              <a:buFont typeface="Arial"/>
              <a:buNone/>
            </a:pPr>
            <a:endParaRPr sz="1800" dirty="0">
              <a:solidFill>
                <a:schemeClr val="dk1"/>
              </a:solidFill>
              <a:latin typeface="Open Sans"/>
              <a:ea typeface="Open Sans"/>
              <a:cs typeface="Open Sans"/>
              <a:sym typeface="Open Sans"/>
            </a:endParaRPr>
          </a:p>
          <a:p>
            <a:pPr lvl="0" rtl="0">
              <a:spcBef>
                <a:spcPts val="0"/>
              </a:spcBef>
              <a:buClr>
                <a:schemeClr val="dk1"/>
              </a:buClr>
              <a:buSzPct val="61111"/>
              <a:buFont typeface="Arial"/>
              <a:buNone/>
            </a:pPr>
            <a:r>
              <a:rPr lang="en" sz="1800" b="1" dirty="0">
                <a:solidFill>
                  <a:schemeClr val="dk1"/>
                </a:solidFill>
                <a:latin typeface="Open Sans"/>
                <a:ea typeface="Open Sans"/>
                <a:cs typeface="Open Sans"/>
                <a:sym typeface="Open Sans"/>
              </a:rPr>
              <a:t>What to Do:</a:t>
            </a:r>
          </a:p>
          <a:p>
            <a:pPr marL="457200" marR="0" lvl="0" indent="-342900" algn="l" rtl="0">
              <a:lnSpc>
                <a:spcPct val="100000"/>
              </a:lnSpc>
              <a:spcBef>
                <a:spcPts val="0"/>
              </a:spcBef>
              <a:spcAft>
                <a:spcPts val="0"/>
              </a:spcAft>
              <a:buClr>
                <a:schemeClr val="dk1"/>
              </a:buClr>
              <a:buSzPct val="100000"/>
              <a:buFont typeface="Open Sans"/>
            </a:pPr>
            <a:r>
              <a:rPr lang="en" sz="1800" dirty="0">
                <a:solidFill>
                  <a:schemeClr val="dk1"/>
                </a:solidFill>
                <a:latin typeface="Open Sans"/>
                <a:ea typeface="Open Sans"/>
                <a:cs typeface="Open Sans"/>
                <a:sym typeface="Open Sans"/>
              </a:rPr>
              <a:t>Have participants open the URL in their browser and log in to the AWS console</a:t>
            </a:r>
          </a:p>
          <a:p>
            <a:pPr marL="914400" marR="0" lvl="1" indent="-342900" algn="l" rtl="0">
              <a:lnSpc>
                <a:spcPct val="100000"/>
              </a:lnSpc>
              <a:spcBef>
                <a:spcPts val="0"/>
              </a:spcBef>
              <a:spcAft>
                <a:spcPts val="0"/>
              </a:spcAft>
              <a:buClr>
                <a:schemeClr val="dk1"/>
              </a:buClr>
              <a:buSzPct val="100000"/>
              <a:buFont typeface="Open Sans"/>
            </a:pPr>
            <a:r>
              <a:rPr lang="en" sz="1800" dirty="0">
                <a:solidFill>
                  <a:schemeClr val="dk1"/>
                </a:solidFill>
                <a:latin typeface="Open Sans"/>
                <a:ea typeface="Open Sans"/>
                <a:cs typeface="Open Sans"/>
                <a:sym typeface="Open Sans"/>
              </a:rPr>
              <a:t>Participants may need to sign up for an AWS account during this step</a:t>
            </a:r>
          </a:p>
          <a:p>
            <a:pPr marL="914400" marR="0" lvl="1" indent="-342900" algn="l" rtl="0">
              <a:lnSpc>
                <a:spcPct val="100000"/>
              </a:lnSpc>
              <a:spcBef>
                <a:spcPts val="0"/>
              </a:spcBef>
              <a:spcAft>
                <a:spcPts val="0"/>
              </a:spcAft>
              <a:buClr>
                <a:schemeClr val="dk1"/>
              </a:buClr>
              <a:buSzPct val="100000"/>
              <a:buFont typeface="Open Sans"/>
            </a:pPr>
            <a:r>
              <a:rPr lang="en" sz="1800" dirty="0">
                <a:solidFill>
                  <a:schemeClr val="dk1"/>
                </a:solidFill>
                <a:latin typeface="Open Sans"/>
                <a:ea typeface="Open Sans"/>
                <a:cs typeface="Open Sans"/>
                <a:sym typeface="Open Sans"/>
              </a:rPr>
              <a:t>Walk around and help people get to the AWS Console dashboard</a:t>
            </a:r>
          </a:p>
          <a:p>
            <a:pPr lvl="0" rtl="0">
              <a:spcBef>
                <a:spcPts val="0"/>
              </a:spcBef>
              <a:buNone/>
            </a:pPr>
            <a:endParaRPr dirty="0"/>
          </a:p>
        </p:txBody>
      </p:sp>
    </p:spTree>
    <p:extLst>
      <p:ext uri="{BB962C8B-B14F-4D97-AF65-F5344CB8AC3E}">
        <p14:creationId xmlns:p14="http://schemas.microsoft.com/office/powerpoint/2010/main" val="1146857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b="1" dirty="0">
                <a:solidFill>
                  <a:schemeClr val="dk1"/>
                </a:solidFill>
                <a:latin typeface="Open Sans"/>
                <a:ea typeface="Open Sans"/>
                <a:cs typeface="Open Sans"/>
                <a:sym typeface="Open Sans"/>
              </a:rPr>
              <a:t>What to Say:</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The AWS Console is a portal to the many services AWS offers</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We’re going to find the one that says “Lambda”.  </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You may need to click “Get Started” if you don’t see a screen like this one.</a:t>
            </a:r>
          </a:p>
          <a:p>
            <a:pPr lvl="0" rtl="0">
              <a:spcBef>
                <a:spcPts val="0"/>
              </a:spcBef>
              <a:buClr>
                <a:schemeClr val="dk1"/>
              </a:buClr>
              <a:buSzPct val="61111"/>
              <a:buFont typeface="Arial"/>
              <a:buNone/>
            </a:pPr>
            <a:endParaRPr sz="1800" dirty="0">
              <a:solidFill>
                <a:schemeClr val="dk1"/>
              </a:solidFill>
              <a:latin typeface="Open Sans"/>
              <a:ea typeface="Open Sans"/>
              <a:cs typeface="Open Sans"/>
              <a:sym typeface="Open Sans"/>
            </a:endParaRPr>
          </a:p>
          <a:p>
            <a:pPr lvl="0" rtl="0">
              <a:spcBef>
                <a:spcPts val="0"/>
              </a:spcBef>
              <a:buNone/>
            </a:pPr>
            <a:r>
              <a:rPr lang="en" sz="1800" b="1" dirty="0">
                <a:solidFill>
                  <a:schemeClr val="dk1"/>
                </a:solidFill>
                <a:latin typeface="Open Sans"/>
                <a:ea typeface="Open Sans"/>
                <a:cs typeface="Open Sans"/>
                <a:sym typeface="Open Sans"/>
              </a:rPr>
              <a:t>What to Do:</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Have participants confirm they are using the “Northern Virginia” region.  </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They can see this in the top right corner, next to their name.</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It should say “N. Virginia”</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If it doesn’t, they can select “US East (N. Virginia)” from the region dropdown</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Walk around and help participants find AWS Lambda on the console.  Have them click the link to go to the dashboard.</a:t>
            </a:r>
          </a:p>
        </p:txBody>
      </p:sp>
    </p:spTree>
    <p:extLst>
      <p:ext uri="{BB962C8B-B14F-4D97-AF65-F5344CB8AC3E}">
        <p14:creationId xmlns:p14="http://schemas.microsoft.com/office/powerpoint/2010/main" val="3640245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sz="1800" b="1" dirty="0">
                <a:solidFill>
                  <a:schemeClr val="dk1"/>
                </a:solidFill>
                <a:latin typeface="Open Sans"/>
                <a:ea typeface="Open Sans"/>
                <a:cs typeface="Open Sans"/>
                <a:sym typeface="Open Sans"/>
              </a:rPr>
              <a:t>What to Say:</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AWS Lambda Functions have some basic configuration options</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Name is what your function is called</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Description is a short sentence to help describe what the function does to you</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Runtime is the programming environment the function uses.  Leave this as the default (Node.js 6.10)</a:t>
            </a:r>
          </a:p>
          <a:p>
            <a:pPr lvl="0">
              <a:spcBef>
                <a:spcPts val="0"/>
              </a:spcBef>
              <a:buClr>
                <a:schemeClr val="dk1"/>
              </a:buClr>
              <a:buSzPct val="61111"/>
              <a:buFont typeface="Arial"/>
              <a:buNone/>
            </a:pPr>
            <a:endParaRPr sz="1800" dirty="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lang="en" sz="1800" b="1" dirty="0">
                <a:solidFill>
                  <a:schemeClr val="dk1"/>
                </a:solidFill>
                <a:latin typeface="Open Sans"/>
                <a:ea typeface="Open Sans"/>
                <a:cs typeface="Open Sans"/>
                <a:sym typeface="Open Sans"/>
              </a:rPr>
              <a:t>What to Do:</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Ask participants to fill out the form and leave the default runtime (Node.js 6.10).</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Walk around and make sure they are finding everything OK</a:t>
            </a:r>
          </a:p>
          <a:p>
            <a:pPr lvl="0">
              <a:spcBef>
                <a:spcPts val="0"/>
              </a:spcBef>
              <a:buClr>
                <a:schemeClr val="dk1"/>
              </a:buClr>
              <a:buSzPct val="100000"/>
              <a:buFont typeface="Arial"/>
              <a:buNone/>
            </a:pPr>
            <a:endParaRPr dirty="0">
              <a:solidFill>
                <a:schemeClr val="dk1"/>
              </a:solidFill>
            </a:endParaRPr>
          </a:p>
          <a:p>
            <a:pPr lvl="0" rtl="0">
              <a:spcBef>
                <a:spcPts val="0"/>
              </a:spcBef>
              <a:buNone/>
            </a:pPr>
            <a:endParaRPr dirty="0"/>
          </a:p>
        </p:txBody>
      </p:sp>
    </p:spTree>
    <p:extLst>
      <p:ext uri="{BB962C8B-B14F-4D97-AF65-F5344CB8AC3E}">
        <p14:creationId xmlns:p14="http://schemas.microsoft.com/office/powerpoint/2010/main" val="3185719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800" b="1" dirty="0">
                <a:solidFill>
                  <a:schemeClr val="dk1"/>
                </a:solidFill>
                <a:latin typeface="Open Sans"/>
                <a:ea typeface="Open Sans"/>
                <a:cs typeface="Open Sans"/>
                <a:sym typeface="Open Sans"/>
              </a:rPr>
              <a:t>What to Say:</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Voice User Interfaces (VUIs) enable you to speak commands rather than typing them on a keyboard or swiping a touchscreen.</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Alexa is Amazon's voice service that listens to spoken input, uses it to execute computing tasks, and then returns output</a:t>
            </a:r>
          </a:p>
          <a:p>
            <a:pPr lvl="0">
              <a:spcBef>
                <a:spcPts val="0"/>
              </a:spcBef>
              <a:buNone/>
            </a:pPr>
            <a:endParaRPr sz="1800" b="1" dirty="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lang="en" sz="1800" b="1" dirty="0">
                <a:solidFill>
                  <a:schemeClr val="dk1"/>
                </a:solidFill>
                <a:latin typeface="Open Sans"/>
                <a:ea typeface="Open Sans"/>
                <a:cs typeface="Open Sans"/>
                <a:sym typeface="Open Sans"/>
              </a:rPr>
              <a:t>What to Do:</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Demonstrate Alexa by asking questions in front of the audience.  If you have a physical device, use that.  Otherwise, you can use the browser simulator (</a:t>
            </a:r>
            <a:r>
              <a:rPr lang="en" sz="1800" u="sng" dirty="0">
                <a:solidFill>
                  <a:schemeClr val="hlink"/>
                </a:solidFill>
                <a:latin typeface="Open Sans"/>
                <a:ea typeface="Open Sans"/>
                <a:cs typeface="Open Sans"/>
                <a:sym typeface="Open Sans"/>
                <a:hlinkClick r:id="rId3"/>
              </a:rPr>
              <a:t>https://www.echosim.io/</a:t>
            </a:r>
            <a:r>
              <a:rPr lang="en" sz="1800" dirty="0">
                <a:solidFill>
                  <a:schemeClr val="dk1"/>
                </a:solidFill>
                <a:latin typeface="Open Sans"/>
                <a:ea typeface="Open Sans"/>
                <a:cs typeface="Open Sans"/>
                <a:sym typeface="Open Sans"/>
              </a:rPr>
              <a:t>)</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“Alexa, what is the weather?”</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“Alexa, tell me a joke.”</a:t>
            </a:r>
          </a:p>
        </p:txBody>
      </p:sp>
    </p:spTree>
    <p:extLst>
      <p:ext uri="{BB962C8B-B14F-4D97-AF65-F5344CB8AC3E}">
        <p14:creationId xmlns:p14="http://schemas.microsoft.com/office/powerpoint/2010/main" val="1809410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Shape 2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sz="1800" b="1" dirty="0">
                <a:solidFill>
                  <a:schemeClr val="dk1"/>
                </a:solidFill>
                <a:latin typeface="Open Sans"/>
                <a:ea typeface="Open Sans"/>
                <a:cs typeface="Open Sans"/>
                <a:sym typeface="Open Sans"/>
              </a:rPr>
              <a:t>What to Say:</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The first section of this file contains a list of facts about </a:t>
            </a:r>
            <a:r>
              <a:rPr lang="en-US" sz="1800" dirty="0" smtClean="0">
                <a:solidFill>
                  <a:schemeClr val="dk1"/>
                </a:solidFill>
                <a:latin typeface="Open Sans"/>
                <a:ea typeface="Open Sans"/>
                <a:cs typeface="Open Sans"/>
                <a:sym typeface="Open Sans"/>
              </a:rPr>
              <a:t>Capgemini</a:t>
            </a:r>
            <a:r>
              <a:rPr lang="en" sz="1800" dirty="0" smtClean="0">
                <a:solidFill>
                  <a:schemeClr val="dk1"/>
                </a:solidFill>
                <a:latin typeface="Open Sans"/>
                <a:ea typeface="Open Sans"/>
                <a:cs typeface="Open Sans"/>
                <a:sym typeface="Open Sans"/>
              </a:rPr>
              <a:t>.</a:t>
            </a:r>
            <a:endParaRPr lang="en" sz="1800" dirty="0">
              <a:solidFill>
                <a:schemeClr val="dk1"/>
              </a:solidFill>
              <a:latin typeface="Open Sans"/>
              <a:ea typeface="Open Sans"/>
              <a:cs typeface="Open Sans"/>
              <a:sym typeface="Open Sans"/>
            </a:endParaRP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We store this in a variable called “FACTS”</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We’re going to replace these with some facts about you!</a:t>
            </a:r>
          </a:p>
          <a:p>
            <a:pPr lvl="0">
              <a:spcBef>
                <a:spcPts val="0"/>
              </a:spcBef>
              <a:buClr>
                <a:schemeClr val="dk1"/>
              </a:buClr>
              <a:buSzPct val="61111"/>
              <a:buFont typeface="Arial"/>
              <a:buNone/>
            </a:pPr>
            <a:endParaRPr sz="1800" dirty="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lang="en" sz="1800" b="1" dirty="0">
                <a:solidFill>
                  <a:schemeClr val="dk1"/>
                </a:solidFill>
                <a:latin typeface="Open Sans"/>
                <a:ea typeface="Open Sans"/>
                <a:cs typeface="Open Sans"/>
                <a:sym typeface="Open Sans"/>
              </a:rPr>
              <a:t>What to Do:</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Ask participants to replace the list of facts with facts about themselves.  This should take about 5-10 minutes.</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Remind them to wrap their facts in quotation marks (“EXAMPLE TEXT”)</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Each line needs to end with a comma (“,”) except the last one</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Walk around and make sure everyone is able to open the file.  </a:t>
            </a:r>
          </a:p>
        </p:txBody>
      </p:sp>
    </p:spTree>
    <p:extLst>
      <p:ext uri="{BB962C8B-B14F-4D97-AF65-F5344CB8AC3E}">
        <p14:creationId xmlns:p14="http://schemas.microsoft.com/office/powerpoint/2010/main" val="2225920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sz="1800" b="1" dirty="0">
                <a:solidFill>
                  <a:schemeClr val="dk1"/>
                </a:solidFill>
                <a:latin typeface="Open Sans"/>
                <a:ea typeface="Open Sans"/>
                <a:cs typeface="Open Sans"/>
                <a:sym typeface="Open Sans"/>
              </a:rPr>
              <a:t>What to Say:</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The next section maps intents (Launch and Get New Fact) to actual code.</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Both “LaunchIntent” and “GetNewFactIntent” trigger the “GetFact” function.</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The GetFact function does the following:</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Select a random element from the FACTS list</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Prepend “Here’s your fact” to the fact</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Tell Alexa to respond with the fact by emitting a “:tellWithCard” event.  </a:t>
            </a:r>
          </a:p>
          <a:p>
            <a:pPr lvl="0">
              <a:spcBef>
                <a:spcPts val="0"/>
              </a:spcBef>
              <a:buClr>
                <a:schemeClr val="dk1"/>
              </a:buClr>
              <a:buSzPct val="61111"/>
              <a:buFont typeface="Arial"/>
              <a:buNone/>
            </a:pPr>
            <a:endParaRPr sz="1800" dirty="0">
              <a:solidFill>
                <a:schemeClr val="dk1"/>
              </a:solidFill>
              <a:latin typeface="Open Sans"/>
              <a:ea typeface="Open Sans"/>
              <a:cs typeface="Open Sans"/>
              <a:sym typeface="Open Sans"/>
            </a:endParaRPr>
          </a:p>
          <a:p>
            <a:pPr lvl="0" rtl="0">
              <a:spcBef>
                <a:spcPts val="0"/>
              </a:spcBef>
              <a:buNone/>
            </a:pPr>
            <a:r>
              <a:rPr lang="en" sz="1800" b="1" dirty="0">
                <a:solidFill>
                  <a:schemeClr val="dk1"/>
                </a:solidFill>
                <a:latin typeface="Open Sans"/>
                <a:ea typeface="Open Sans"/>
                <a:cs typeface="Open Sans"/>
                <a:sym typeface="Open Sans"/>
              </a:rPr>
              <a:t>What to Do:</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Walk participants through the code and make sure everyone understands.  </a:t>
            </a:r>
          </a:p>
          <a:p>
            <a:pPr lvl="0" rtl="0">
              <a:spcBef>
                <a:spcPts val="0"/>
              </a:spcBef>
              <a:buNone/>
            </a:pPr>
            <a:endParaRPr dirty="0"/>
          </a:p>
        </p:txBody>
      </p:sp>
    </p:spTree>
    <p:extLst>
      <p:ext uri="{BB962C8B-B14F-4D97-AF65-F5344CB8AC3E}">
        <p14:creationId xmlns:p14="http://schemas.microsoft.com/office/powerpoint/2010/main" val="332798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sz="1800" b="1">
                <a:solidFill>
                  <a:schemeClr val="dk1"/>
                </a:solidFill>
                <a:latin typeface="Open Sans"/>
                <a:ea typeface="Open Sans"/>
                <a:cs typeface="Open Sans"/>
                <a:sym typeface="Open Sans"/>
              </a:rPr>
              <a:t>What to Say:</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 final section passes our configuration to Alexa using the Alexa SDK</a:t>
            </a:r>
          </a:p>
          <a:p>
            <a:pPr marL="457200" marR="0" lvl="0" indent="-342900" algn="l" rtl="0">
              <a:lnSpc>
                <a:spcPct val="100000"/>
              </a:lnSpc>
              <a:spcBef>
                <a:spcPts val="0"/>
              </a:spcBef>
              <a:spcAft>
                <a:spcPts val="0"/>
              </a:spcAft>
              <a:buClr>
                <a:schemeClr val="dk1"/>
              </a:buClr>
              <a:buSzPct val="100000"/>
              <a:buFont typeface="Open Sans"/>
            </a:pPr>
            <a:r>
              <a:rPr lang="en" sz="1800">
                <a:solidFill>
                  <a:schemeClr val="dk1"/>
                </a:solidFill>
                <a:latin typeface="Open Sans"/>
                <a:ea typeface="Open Sans"/>
                <a:cs typeface="Open Sans"/>
                <a:sym typeface="Open Sans"/>
              </a:rPr>
              <a:t>We instantiate a new Alexa object and pass it the parsed speech the user gave us</a:t>
            </a:r>
          </a:p>
          <a:p>
            <a:pPr marL="457200" marR="0" lvl="0" indent="-342900" algn="l" rtl="0">
              <a:lnSpc>
                <a:spcPct val="100000"/>
              </a:lnSpc>
              <a:spcBef>
                <a:spcPts val="0"/>
              </a:spcBef>
              <a:spcAft>
                <a:spcPts val="0"/>
              </a:spcAft>
              <a:buClr>
                <a:schemeClr val="dk1"/>
              </a:buClr>
              <a:buSzPct val="100000"/>
              <a:buFont typeface="Open Sans"/>
            </a:pPr>
            <a:r>
              <a:rPr lang="en" sz="1800">
                <a:solidFill>
                  <a:schemeClr val="dk1"/>
                </a:solidFill>
                <a:latin typeface="Open Sans"/>
                <a:ea typeface="Open Sans"/>
                <a:cs typeface="Open Sans"/>
                <a:sym typeface="Open Sans"/>
              </a:rPr>
              <a:t>Register the list of handlers we created in the last section so Alexa knows how to respond.</a:t>
            </a:r>
          </a:p>
          <a:p>
            <a:pPr marL="457200" marR="0" lvl="0" indent="-342900" algn="l" rtl="0">
              <a:lnSpc>
                <a:spcPct val="100000"/>
              </a:lnSpc>
              <a:spcBef>
                <a:spcPts val="0"/>
              </a:spcBef>
              <a:spcAft>
                <a:spcPts val="0"/>
              </a:spcAft>
              <a:buClr>
                <a:schemeClr val="dk1"/>
              </a:buClr>
              <a:buSzPct val="100000"/>
              <a:buFont typeface="Open Sans"/>
            </a:pPr>
            <a:r>
              <a:rPr lang="en" sz="1800">
                <a:solidFill>
                  <a:schemeClr val="dk1"/>
                </a:solidFill>
                <a:latin typeface="Open Sans"/>
                <a:ea typeface="Open Sans"/>
                <a:cs typeface="Open Sans"/>
                <a:sym typeface="Open Sans"/>
              </a:rPr>
              <a:t>Execute the request.</a:t>
            </a:r>
          </a:p>
          <a:p>
            <a:pPr lvl="0">
              <a:spcBef>
                <a:spcPts val="0"/>
              </a:spcBef>
              <a:buClr>
                <a:schemeClr val="dk1"/>
              </a:buClr>
              <a:buSzPct val="61111"/>
              <a:buFont typeface="Arial"/>
              <a:buNone/>
            </a:pP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lang="en" sz="1800" b="1">
                <a:solidFill>
                  <a:schemeClr val="dk1"/>
                </a:solidFill>
                <a:latin typeface="Open Sans"/>
                <a:ea typeface="Open Sans"/>
                <a:cs typeface="Open Sans"/>
                <a:sym typeface="Open Sans"/>
              </a:rPr>
              <a:t>What to Do:</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Walk participants through the code and make sure everyone understands.  </a:t>
            </a:r>
          </a:p>
        </p:txBody>
      </p:sp>
    </p:spTree>
    <p:extLst>
      <p:ext uri="{BB962C8B-B14F-4D97-AF65-F5344CB8AC3E}">
        <p14:creationId xmlns:p14="http://schemas.microsoft.com/office/powerpoint/2010/main" val="3126235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F4F04D-5809-46B9-BC34-D0E45399D316}" type="slidenum">
              <a:rPr lang="en-US" smtClean="0"/>
              <a:pPr/>
              <a:t>60</a:t>
            </a:fld>
            <a:endParaRPr lang="en-US"/>
          </a:p>
        </p:txBody>
      </p:sp>
    </p:spTree>
    <p:extLst>
      <p:ext uri="{BB962C8B-B14F-4D97-AF65-F5344CB8AC3E}">
        <p14:creationId xmlns:p14="http://schemas.microsoft.com/office/powerpoint/2010/main" val="187423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pc="-15" dirty="0" smtClean="0">
                <a:latin typeface="Noto Sans"/>
                <a:cs typeface="Noto Sans"/>
              </a:rPr>
              <a:t>You will be notified once the build is successful. Select ‘go to build’ once finished</a:t>
            </a:r>
            <a:endParaRPr lang="en-US" dirty="0"/>
          </a:p>
        </p:txBody>
      </p:sp>
      <p:sp>
        <p:nvSpPr>
          <p:cNvPr id="4" name="Slide Number Placeholder 3"/>
          <p:cNvSpPr>
            <a:spLocks noGrp="1"/>
          </p:cNvSpPr>
          <p:nvPr>
            <p:ph type="sldNum" sz="quarter" idx="10"/>
          </p:nvPr>
        </p:nvSpPr>
        <p:spPr/>
        <p:txBody>
          <a:bodyPr/>
          <a:lstStyle/>
          <a:p>
            <a:fld id="{9FF4F04D-5809-46B9-BC34-D0E45399D316}" type="slidenum">
              <a:rPr lang="en-US" smtClean="0"/>
              <a:pPr/>
              <a:t>61</a:t>
            </a:fld>
            <a:endParaRPr lang="en-US"/>
          </a:p>
        </p:txBody>
      </p:sp>
    </p:spTree>
    <p:extLst>
      <p:ext uri="{BB962C8B-B14F-4D97-AF65-F5344CB8AC3E}">
        <p14:creationId xmlns:p14="http://schemas.microsoft.com/office/powerpoint/2010/main" val="3731466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sz="1800" b="1">
                <a:solidFill>
                  <a:schemeClr val="dk1"/>
                </a:solidFill>
                <a:latin typeface="Open Sans"/>
                <a:ea typeface="Open Sans"/>
                <a:cs typeface="Open Sans"/>
                <a:sym typeface="Open Sans"/>
              </a:rPr>
              <a:t>What to Say:</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Here’s a quick summary of the main points we covered</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Voice User Interfaces are a new type of interface that allow us to physically separate ourselves from devices.</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Amazon Alexa makes it easy for you to create apps (called skills) that utilize Voice User Interfaces to do things.</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Amazon Alexa takes care of hard stuff like speech recognition and context so you can focus on making a great app.</a:t>
            </a:r>
          </a:p>
          <a:p>
            <a:pPr lvl="0">
              <a:spcBef>
                <a:spcPts val="0"/>
              </a:spcBef>
              <a:buClr>
                <a:schemeClr val="dk1"/>
              </a:buClr>
              <a:buSzPct val="61111"/>
              <a:buFont typeface="Arial"/>
              <a:buNone/>
            </a:pP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lang="en" sz="1800" b="1">
                <a:solidFill>
                  <a:schemeClr val="dk1"/>
                </a:solidFill>
                <a:latin typeface="Open Sans"/>
                <a:ea typeface="Open Sans"/>
                <a:cs typeface="Open Sans"/>
                <a:sym typeface="Open Sans"/>
              </a:rPr>
              <a:t>What to Do:</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Summarize the workshop learnings and recap what participants accomplished over the last hour or so.</a:t>
            </a:r>
          </a:p>
          <a:p>
            <a:pPr lvl="0">
              <a:spcBef>
                <a:spcPts val="0"/>
              </a:spcBef>
              <a:buNone/>
            </a:pPr>
            <a:endParaRPr/>
          </a:p>
        </p:txBody>
      </p:sp>
    </p:spTree>
    <p:extLst>
      <p:ext uri="{BB962C8B-B14F-4D97-AF65-F5344CB8AC3E}">
        <p14:creationId xmlns:p14="http://schemas.microsoft.com/office/powerpoint/2010/main" val="418143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sz="1800" b="1">
                <a:solidFill>
                  <a:schemeClr val="dk1"/>
                </a:solidFill>
                <a:latin typeface="Open Sans"/>
                <a:ea typeface="Open Sans"/>
                <a:cs typeface="Open Sans"/>
                <a:sym typeface="Open Sans"/>
              </a:rPr>
              <a:t>What to Say:</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 most obvious next step is to actually publish your skill</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You have a fully working skill that you could make available to Amazon Alexa devices everywhere</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How cool will it be to show your friends your working skill?</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This is also a great thing to add to your resumes. </a:t>
            </a:r>
          </a:p>
          <a:p>
            <a:pPr lvl="0">
              <a:spcBef>
                <a:spcPts val="0"/>
              </a:spcBef>
              <a:buClr>
                <a:schemeClr val="dk1"/>
              </a:buClr>
              <a:buSzPct val="61111"/>
              <a:buFont typeface="Arial"/>
              <a:buNone/>
            </a:pP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lang="en" sz="1800" b="1">
                <a:solidFill>
                  <a:schemeClr val="dk1"/>
                </a:solidFill>
                <a:latin typeface="Open Sans"/>
                <a:ea typeface="Open Sans"/>
                <a:cs typeface="Open Sans"/>
                <a:sym typeface="Open Sans"/>
              </a:rPr>
              <a:t>What to Do:</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Encourage participants to submit their skill before they head home for the day.</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Give the overview of this challenge and move on to the next slide.  The full details will be in participants emails.</a:t>
            </a:r>
          </a:p>
          <a:p>
            <a:pPr lvl="0">
              <a:spcBef>
                <a:spcPts val="0"/>
              </a:spcBef>
              <a:buClr>
                <a:schemeClr val="dk1"/>
              </a:buClr>
              <a:buSzPct val="100000"/>
              <a:buFont typeface="Arial"/>
              <a:buNone/>
            </a:pPr>
            <a:endParaRPr>
              <a:solidFill>
                <a:schemeClr val="dk1"/>
              </a:solidFill>
            </a:endParaRPr>
          </a:p>
          <a:p>
            <a:pPr lvl="0">
              <a:spcBef>
                <a:spcPts val="0"/>
              </a:spcBef>
              <a:buClr>
                <a:schemeClr val="dk1"/>
              </a:buClr>
              <a:buSzPct val="100000"/>
              <a:buFont typeface="Arial"/>
              <a:buNone/>
            </a:pPr>
            <a:endParaRPr>
              <a:solidFill>
                <a:schemeClr val="dk1"/>
              </a:solidFill>
            </a:endParaRPr>
          </a:p>
          <a:p>
            <a:pPr lvl="0">
              <a:spcBef>
                <a:spcPts val="0"/>
              </a:spcBef>
              <a:buNone/>
            </a:pPr>
            <a:endParaRPr/>
          </a:p>
        </p:txBody>
      </p:sp>
    </p:spTree>
    <p:extLst>
      <p:ext uri="{BB962C8B-B14F-4D97-AF65-F5344CB8AC3E}">
        <p14:creationId xmlns:p14="http://schemas.microsoft.com/office/powerpoint/2010/main" val="3438972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F4F04D-5809-46B9-BC34-D0E45399D316}" type="slidenum">
              <a:rPr lang="en-US" smtClean="0"/>
              <a:pPr/>
              <a:t>12</a:t>
            </a:fld>
            <a:endParaRPr lang="en-US"/>
          </a:p>
        </p:txBody>
      </p:sp>
    </p:spTree>
    <p:extLst>
      <p:ext uri="{BB962C8B-B14F-4D97-AF65-F5344CB8AC3E}">
        <p14:creationId xmlns:p14="http://schemas.microsoft.com/office/powerpoint/2010/main" val="3109015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F4F04D-5809-46B9-BC34-D0E45399D316}" type="slidenum">
              <a:rPr lang="en-US" smtClean="0"/>
              <a:pPr/>
              <a:t>13</a:t>
            </a:fld>
            <a:endParaRPr lang="en-US"/>
          </a:p>
        </p:txBody>
      </p:sp>
    </p:spTree>
    <p:extLst>
      <p:ext uri="{BB962C8B-B14F-4D97-AF65-F5344CB8AC3E}">
        <p14:creationId xmlns:p14="http://schemas.microsoft.com/office/powerpoint/2010/main" val="3373070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sz="1800" b="1">
                <a:solidFill>
                  <a:schemeClr val="dk1"/>
                </a:solidFill>
                <a:latin typeface="Open Sans"/>
                <a:ea typeface="Open Sans"/>
                <a:cs typeface="Open Sans"/>
                <a:sym typeface="Open Sans"/>
              </a:rPr>
              <a:t>What to Say:</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Alexa is programmable, so you can connect it to webapps and other APIs</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You could build smart remotes for your TV, a skill to hail a cab, order a pizza, etc.</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 next few slides contain some examples.</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Lyft - you can ask Alexa to call a lyft cab to your location.</a:t>
            </a:r>
          </a:p>
        </p:txBody>
      </p:sp>
    </p:spTree>
    <p:extLst>
      <p:ext uri="{BB962C8B-B14F-4D97-AF65-F5344CB8AC3E}">
        <p14:creationId xmlns:p14="http://schemas.microsoft.com/office/powerpoint/2010/main" val="2905243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sz="1800" b="1">
                <a:solidFill>
                  <a:schemeClr val="dk1"/>
                </a:solidFill>
                <a:latin typeface="Open Sans"/>
                <a:ea typeface="Open Sans"/>
                <a:cs typeface="Open Sans"/>
                <a:sym typeface="Open Sans"/>
              </a:rPr>
              <a:t>What to Say:</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Capital One - Check on your bank account and spending habits.</a:t>
            </a:r>
          </a:p>
        </p:txBody>
      </p:sp>
    </p:spTree>
    <p:extLst>
      <p:ext uri="{BB962C8B-B14F-4D97-AF65-F5344CB8AC3E}">
        <p14:creationId xmlns:p14="http://schemas.microsoft.com/office/powerpoint/2010/main" val="2145121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sz="1800" b="1">
                <a:solidFill>
                  <a:schemeClr val="dk1"/>
                </a:solidFill>
                <a:latin typeface="Open Sans"/>
                <a:ea typeface="Open Sans"/>
                <a:cs typeface="Open Sans"/>
                <a:sym typeface="Open Sans"/>
              </a:rPr>
              <a:t>What to Say:</a:t>
            </a:r>
          </a:p>
          <a:p>
            <a:pPr marL="457200" lvl="0" indent="-3429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Starbucks - order your coffee ahead of time when you’re walking out the door. </a:t>
            </a:r>
          </a:p>
        </p:txBody>
      </p:sp>
    </p:spTree>
    <p:extLst>
      <p:ext uri="{BB962C8B-B14F-4D97-AF65-F5344CB8AC3E}">
        <p14:creationId xmlns:p14="http://schemas.microsoft.com/office/powerpoint/2010/main" val="4098524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3" name="Shape 5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rgbClr val="000000"/>
              </a:buClr>
              <a:buSzPct val="61111"/>
              <a:buNone/>
            </a:pPr>
            <a:r>
              <a:rPr lang="en" sz="1800" b="1" dirty="0">
                <a:solidFill>
                  <a:schemeClr val="dk1"/>
                </a:solidFill>
                <a:latin typeface="Open Sans"/>
                <a:ea typeface="Open Sans"/>
                <a:cs typeface="Open Sans"/>
                <a:sym typeface="Open Sans"/>
              </a:rPr>
              <a:t>What to Say:</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Alexa has tons of skills you can use today</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You can also search and discover skills by visiting amazon.com/skills</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Today you are going to learn how to make one.</a:t>
            </a:r>
          </a:p>
          <a:p>
            <a:pPr lvl="0" rtl="0">
              <a:spcBef>
                <a:spcPts val="0"/>
              </a:spcBef>
              <a:buClr>
                <a:srgbClr val="000000"/>
              </a:buClr>
              <a:buSzPct val="61111"/>
              <a:buNone/>
            </a:pPr>
            <a:endParaRPr sz="1800" b="1" dirty="0">
              <a:solidFill>
                <a:schemeClr val="dk1"/>
              </a:solidFill>
              <a:latin typeface="Open Sans"/>
              <a:ea typeface="Open Sans"/>
              <a:cs typeface="Open Sans"/>
              <a:sym typeface="Open Sans"/>
            </a:endParaRPr>
          </a:p>
          <a:p>
            <a:pPr lvl="0" rtl="0">
              <a:spcBef>
                <a:spcPts val="0"/>
              </a:spcBef>
              <a:buClr>
                <a:srgbClr val="000000"/>
              </a:buClr>
              <a:buSzPct val="61111"/>
              <a:buNone/>
            </a:pPr>
            <a:r>
              <a:rPr lang="en" sz="1800" b="1" dirty="0">
                <a:solidFill>
                  <a:schemeClr val="dk1"/>
                </a:solidFill>
                <a:latin typeface="Open Sans"/>
                <a:ea typeface="Open Sans"/>
                <a:cs typeface="Open Sans"/>
                <a:sym typeface="Open Sans"/>
              </a:rPr>
              <a:t>What to Do:</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Ask participants if they have used any other Alexa apps or skills.  Here are some other popular ones if you need examples:</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NPR - Listen to Podcasts</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Seamless - Order delivery to your house</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Jeopardy - Play Jeopardy with Alexa.</a:t>
            </a:r>
          </a:p>
        </p:txBody>
      </p:sp>
    </p:spTree>
    <p:extLst>
      <p:ext uri="{BB962C8B-B14F-4D97-AF65-F5344CB8AC3E}">
        <p14:creationId xmlns:p14="http://schemas.microsoft.com/office/powerpoint/2010/main" val="674140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sz="1800" b="1" dirty="0">
                <a:solidFill>
                  <a:schemeClr val="dk1"/>
                </a:solidFill>
                <a:latin typeface="Open Sans"/>
                <a:ea typeface="Open Sans"/>
                <a:cs typeface="Open Sans"/>
                <a:sym typeface="Open Sans"/>
              </a:rPr>
              <a:t>What to Say:</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Time for participants to try out Alexa.</a:t>
            </a:r>
          </a:p>
          <a:p>
            <a:pPr lvl="0">
              <a:spcBef>
                <a:spcPts val="0"/>
              </a:spcBef>
              <a:buClr>
                <a:schemeClr val="dk1"/>
              </a:buClr>
              <a:buSzPct val="61111"/>
              <a:buFont typeface="Arial"/>
              <a:buNone/>
            </a:pPr>
            <a:endParaRPr sz="1800" b="1" dirty="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lang="en" sz="1800" b="1" dirty="0">
                <a:solidFill>
                  <a:schemeClr val="dk1"/>
                </a:solidFill>
                <a:latin typeface="Open Sans"/>
                <a:ea typeface="Open Sans"/>
                <a:cs typeface="Open Sans"/>
                <a:sym typeface="Open Sans"/>
              </a:rPr>
              <a:t>What to Do:</a:t>
            </a:r>
          </a:p>
          <a:p>
            <a:pPr marL="457200" lvl="0"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Let participants play with Alexa for about 5 minutes:</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(If you have a physical device) Invite a few participants to come up and play with the Alexa.  </a:t>
            </a:r>
          </a:p>
          <a:p>
            <a:pPr marL="914400" lvl="1" indent="-342900" rtl="0">
              <a:spcBef>
                <a:spcPts val="0"/>
              </a:spcBef>
              <a:buClr>
                <a:schemeClr val="dk1"/>
              </a:buClr>
              <a:buSzPct val="100000"/>
              <a:buFont typeface="Open Sans"/>
            </a:pPr>
            <a:r>
              <a:rPr lang="en" sz="1800" dirty="0">
                <a:solidFill>
                  <a:schemeClr val="dk1"/>
                </a:solidFill>
                <a:latin typeface="Open Sans"/>
                <a:ea typeface="Open Sans"/>
                <a:cs typeface="Open Sans"/>
                <a:sym typeface="Open Sans"/>
              </a:rPr>
              <a:t>(If you don’t have a device) Tell participants to head to </a:t>
            </a:r>
            <a:r>
              <a:rPr lang="en" sz="1800" u="sng" dirty="0">
                <a:solidFill>
                  <a:schemeClr val="hlink"/>
                </a:solidFill>
                <a:latin typeface="Open Sans"/>
                <a:ea typeface="Open Sans"/>
                <a:cs typeface="Open Sans"/>
                <a:sym typeface="Open Sans"/>
                <a:hlinkClick r:id="rId3"/>
              </a:rPr>
              <a:t>echosim.io</a:t>
            </a:r>
            <a:r>
              <a:rPr lang="en" sz="1800" dirty="0">
                <a:solidFill>
                  <a:schemeClr val="dk1"/>
                </a:solidFill>
                <a:latin typeface="Open Sans"/>
                <a:ea typeface="Open Sans"/>
                <a:cs typeface="Open Sans"/>
                <a:sym typeface="Open Sans"/>
              </a:rPr>
              <a:t>, login with their amazon account, and try a few commands</a:t>
            </a:r>
          </a:p>
          <a:p>
            <a:pPr lvl="0" rtl="0">
              <a:spcBef>
                <a:spcPts val="0"/>
              </a:spcBef>
              <a:buNone/>
            </a:pPr>
            <a:endParaRPr sz="18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387207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3.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emf"/><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13.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32.xml"/><Relationship Id="rId7" Type="http://schemas.openxmlformats.org/officeDocument/2006/relationships/slideMaster" Target="../slideMasters/slideMaster3.xml"/><Relationship Id="rId2" Type="http://schemas.openxmlformats.org/officeDocument/2006/relationships/tags" Target="../tags/tag31.xml"/><Relationship Id="rId1" Type="http://schemas.openxmlformats.org/officeDocument/2006/relationships/vmlDrawing" Target="../drawings/vmlDrawing7.v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image" Target="../media/image16.png"/><Relationship Id="rId4" Type="http://schemas.openxmlformats.org/officeDocument/2006/relationships/tags" Target="../tags/tag33.xml"/><Relationship Id="rId9" Type="http://schemas.openxmlformats.org/officeDocument/2006/relationships/image" Target="../media/image5.emf"/></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16.png"/><Relationship Id="rId2" Type="http://schemas.openxmlformats.org/officeDocument/2006/relationships/tags" Target="../tags/tag36.xml"/><Relationship Id="rId1" Type="http://schemas.openxmlformats.org/officeDocument/2006/relationships/vmlDrawing" Target="../drawings/vmlDrawing8.vml"/><Relationship Id="rId6" Type="http://schemas.openxmlformats.org/officeDocument/2006/relationships/image" Target="../media/image5.emf"/><Relationship Id="rId5" Type="http://schemas.openxmlformats.org/officeDocument/2006/relationships/oleObject" Target="../embeddings/oleObject8.bin"/><Relationship Id="rId4"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8.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9.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6.png"/><Relationship Id="rId2" Type="http://schemas.openxmlformats.org/officeDocument/2006/relationships/tags" Target="../tags/tag5.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4.jpeg"/><Relationship Id="rId2" Type="http://schemas.openxmlformats.org/officeDocument/2006/relationships/tags" Target="../tags/tag7.xml"/><Relationship Id="rId1" Type="http://schemas.openxmlformats.org/officeDocument/2006/relationships/vmlDrawing" Target="../drawings/vmlDrawing2.v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3.vml"/><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50000">
              <a:schemeClr val="accent2"/>
            </a:gs>
            <a:gs pos="50000">
              <a:schemeClr val="accent1">
                <a:tint val="44500"/>
                <a:satMod val="160000"/>
              </a:schemeClr>
            </a:gs>
            <a:gs pos="100000">
              <a:schemeClr val="accent1">
                <a:tint val="23500"/>
                <a:satMod val="160000"/>
              </a:schemeClr>
            </a:gs>
          </a:gsLst>
          <a:lin ang="2700000" scaled="0"/>
        </a:gradFill>
        <a:effectLst/>
      </p:bgPr>
    </p:bg>
    <p:spTree>
      <p:nvGrpSpPr>
        <p:cNvPr id="1" name=""/>
        <p:cNvGrpSpPr/>
        <p:nvPr/>
      </p:nvGrpSpPr>
      <p:grpSpPr>
        <a:xfrm>
          <a:off x="0" y="0"/>
          <a:ext cx="0" cy="0"/>
          <a:chOff x="0" y="0"/>
          <a:chExt cx="0" cy="0"/>
        </a:xfrm>
      </p:grpSpPr>
      <p:pic>
        <p:nvPicPr>
          <p:cNvPr id="11" name="Picture 10" descr="139871404.jpg"/>
          <p:cNvPicPr>
            <a:picLocks noChangeAspect="1"/>
          </p:cNvPicPr>
          <p:nvPr userDrawn="1"/>
        </p:nvPicPr>
        <p:blipFill>
          <a:blip r:embed="rId5" cstate="print"/>
          <a:srcRect/>
          <a:stretch>
            <a:fillRect/>
          </a:stretch>
        </p:blipFill>
        <p:spPr>
          <a:xfrm>
            <a:off x="0" y="1157036"/>
            <a:ext cx="9144000" cy="5400518"/>
          </a:xfrm>
          <a:prstGeom prst="rect">
            <a:avLst/>
          </a:prstGeom>
        </p:spPr>
      </p:pic>
      <p:sp>
        <p:nvSpPr>
          <p:cNvPr id="16" name="Rectangle 15"/>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a:p>
        </p:txBody>
      </p:sp>
      <p:sp>
        <p:nvSpPr>
          <p:cNvPr id="17" name="Rectangle 7"/>
          <p:cNvSpPr/>
          <p:nvPr userDrawn="1">
            <p:custDataLst>
              <p:tags r:id="rId2"/>
            </p:custDataLst>
          </p:nvPr>
        </p:nvSpPr>
        <p:spPr bwMode="auto">
          <a:xfrm>
            <a:off x="-2052" y="0"/>
            <a:ext cx="9146052" cy="247668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a:solidFill>
                <a:schemeClr val="bg1"/>
              </a:solidFill>
              <a:latin typeface="Arial"/>
              <a:cs typeface="Arial"/>
            </a:endParaRPr>
          </a:p>
        </p:txBody>
      </p:sp>
      <p:pic>
        <p:nvPicPr>
          <p:cNvPr id="22" name="Picture 104" descr="C:\Users\UserSim\Desktop\Capgemini\moto.emf"/>
          <p:cNvPicPr>
            <a:picLocks noChangeAspect="1" noChangeArrowheads="1"/>
          </p:cNvPicPr>
          <p:nvPr userDrawn="1">
            <p:custDataLst>
              <p:tags r:id="rId3"/>
            </p:custDataLst>
          </p:nvPr>
        </p:nvPicPr>
        <p:blipFill>
          <a:blip r:embed="rId6" cstate="email"/>
          <a:srcRect/>
          <a:stretch>
            <a:fillRect/>
          </a:stretch>
        </p:blipFill>
        <p:spPr bwMode="auto">
          <a:xfrm>
            <a:off x="5807786" y="6520694"/>
            <a:ext cx="3001425" cy="239021"/>
          </a:xfrm>
          <a:prstGeom prst="rect">
            <a:avLst/>
          </a:prstGeom>
          <a:noFill/>
        </p:spPr>
      </p:pic>
      <p:pic>
        <p:nvPicPr>
          <p:cNvPr id="23" name="Picture 22" descr="capgemini_rgb.jpg"/>
          <p:cNvPicPr>
            <a:picLocks noChangeAspect="1"/>
          </p:cNvPicPr>
          <p:nvPr userDrawn="1"/>
        </p:nvPicPr>
        <p:blipFill>
          <a:blip r:embed="rId7" cstate="print"/>
          <a:stretch>
            <a:fillRect/>
          </a:stretch>
        </p:blipFill>
        <p:spPr>
          <a:xfrm>
            <a:off x="643210" y="514697"/>
            <a:ext cx="3136080" cy="958698"/>
          </a:xfrm>
          <a:prstGeom prst="rect">
            <a:avLst/>
          </a:prstGeom>
        </p:spPr>
      </p:pic>
      <p:sp>
        <p:nvSpPr>
          <p:cNvPr id="2" name="Title 1"/>
          <p:cNvSpPr>
            <a:spLocks noGrp="1"/>
          </p:cNvSpPr>
          <p:nvPr userDrawn="1">
            <p:ph type="ctrTitle"/>
          </p:nvPr>
        </p:nvSpPr>
        <p:spPr>
          <a:xfrm>
            <a:off x="0" y="2476689"/>
            <a:ext cx="4876800" cy="1965770"/>
          </a:xfrm>
        </p:spPr>
        <p:txBody>
          <a:bodyPr lIns="228600"/>
          <a:lstStyle>
            <a:lvl1pPr>
              <a:defRPr sz="2800"/>
            </a:lvl1pPr>
          </a:lstStyle>
          <a:p>
            <a:r>
              <a:rPr lang="en-US"/>
              <a:t>Click to edit Master title style</a:t>
            </a:r>
          </a:p>
        </p:txBody>
      </p:sp>
      <p:sp>
        <p:nvSpPr>
          <p:cNvPr id="3" name="Subtitle 2"/>
          <p:cNvSpPr>
            <a:spLocks noGrp="1"/>
          </p:cNvSpPr>
          <p:nvPr userDrawn="1">
            <p:ph type="subTitle" idx="1"/>
          </p:nvPr>
        </p:nvSpPr>
        <p:spPr>
          <a:xfrm>
            <a:off x="0" y="4442459"/>
            <a:ext cx="4876800" cy="914400"/>
          </a:xfrm>
        </p:spPr>
        <p:txBody>
          <a:bodyPr lIns="228600" rIns="0">
            <a:noAutofit/>
          </a:bodyPr>
          <a:lstStyle>
            <a:lvl1pPr marL="0" indent="0" algn="l">
              <a:buNone/>
              <a:defRPr sz="20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2">
    <p:spTree>
      <p:nvGrpSpPr>
        <p:cNvPr id="1" name="Shape 14"/>
        <p:cNvGrpSpPr/>
        <p:nvPr/>
      </p:nvGrpSpPr>
      <p:grpSpPr>
        <a:xfrm>
          <a:off x="0" y="0"/>
          <a:ext cx="0" cy="0"/>
          <a:chOff x="0" y="0"/>
          <a:chExt cx="0" cy="0"/>
        </a:xfrm>
      </p:grpSpPr>
      <p:sp>
        <p:nvSpPr>
          <p:cNvPr id="15" name="Shape 15"/>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
                <a:latin typeface="Open Sans"/>
                <a:ea typeface="Open Sans"/>
                <a:cs typeface="Open Sans"/>
                <a:sym typeface="Open Sans"/>
              </a:rPr>
              <a:t>‹#›</a:t>
            </a:fld>
            <a:endParaRPr lang="en">
              <a:latin typeface="Open Sans"/>
              <a:ea typeface="Open Sans"/>
              <a:cs typeface="Open Sans"/>
              <a:sym typeface="Open Sans"/>
            </a:endParaRPr>
          </a:p>
        </p:txBody>
      </p:sp>
      <p:sp>
        <p:nvSpPr>
          <p:cNvPr id="20" name="Shape 20"/>
          <p:cNvSpPr txBox="1">
            <a:spLocks noGrp="1"/>
          </p:cNvSpPr>
          <p:nvPr>
            <p:ph type="title"/>
          </p:nvPr>
        </p:nvSpPr>
        <p:spPr>
          <a:xfrm>
            <a:off x="189412" y="-112534"/>
            <a:ext cx="7340100" cy="1145100"/>
          </a:xfrm>
          <a:prstGeom prst="rect">
            <a:avLst/>
          </a:prstGeom>
          <a:noFill/>
          <a:ln>
            <a:noFill/>
          </a:ln>
        </p:spPr>
        <p:txBody>
          <a:bodyPr lIns="91425" tIns="91425" rIns="91425" bIns="91425" anchor="ctr" anchorCtr="0"/>
          <a:lstStyle>
            <a:lvl1pPr lvl="0" algn="l">
              <a:spcBef>
                <a:spcPts val="0"/>
              </a:spcBef>
              <a:buNone/>
              <a:defRPr lang="en-US" sz="2200" b="1" kern="1200" dirty="0">
                <a:solidFill>
                  <a:srgbClr val="6964D1"/>
                </a:solidFill>
                <a:latin typeface="Arial" pitchFamily="34" charset="0"/>
                <a:ea typeface="+mj-ea"/>
                <a:cs typeface="Arial" pitchFamily="34" charset="0"/>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endParaRPr dirty="0"/>
          </a:p>
        </p:txBody>
      </p:sp>
      <p:sp>
        <p:nvSpPr>
          <p:cNvPr id="21" name="Shape 21"/>
          <p:cNvSpPr txBox="1">
            <a:spLocks noGrp="1"/>
          </p:cNvSpPr>
          <p:nvPr>
            <p:ph type="body" idx="1"/>
          </p:nvPr>
        </p:nvSpPr>
        <p:spPr>
          <a:xfrm>
            <a:off x="481625" y="2105337"/>
            <a:ext cx="4519800" cy="3047100"/>
          </a:xfrm>
          <a:prstGeom prst="rect">
            <a:avLst/>
          </a:prstGeom>
          <a:noFill/>
          <a:ln>
            <a:noFill/>
          </a:ln>
        </p:spPr>
        <p:txBody>
          <a:bodyPr lIns="91425" tIns="91425" rIns="91425" bIns="91425" anchor="t" anchorCtr="0"/>
          <a:lstStyle>
            <a:lvl1pPr lvl="0">
              <a:spcBef>
                <a:spcPts val="0"/>
              </a:spcBef>
              <a:buSzPct val="100000"/>
              <a:buFont typeface="Open Sans"/>
              <a:buChar char="●"/>
              <a:defRPr sz="1800">
                <a:latin typeface="Open Sans"/>
                <a:ea typeface="Open Sans"/>
                <a:cs typeface="Open Sans"/>
                <a:sym typeface="Open Sans"/>
              </a:defRPr>
            </a:lvl1pPr>
            <a:lvl2pPr lvl="1">
              <a:spcBef>
                <a:spcPts val="0"/>
              </a:spcBef>
              <a:buSzPct val="100000"/>
              <a:buFont typeface="Open Sans"/>
              <a:buChar char="○"/>
              <a:defRPr sz="1800">
                <a:latin typeface="Open Sans"/>
                <a:ea typeface="Open Sans"/>
                <a:cs typeface="Open Sans"/>
                <a:sym typeface="Open Sans"/>
              </a:defRPr>
            </a:lvl2pPr>
            <a:lvl3pPr lvl="2">
              <a:spcBef>
                <a:spcPts val="0"/>
              </a:spcBef>
              <a:buSzPct val="100000"/>
              <a:buFont typeface="Open Sans"/>
              <a:buChar char="■"/>
              <a:defRPr sz="1800">
                <a:latin typeface="Open Sans"/>
                <a:ea typeface="Open Sans"/>
                <a:cs typeface="Open Sans"/>
                <a:sym typeface="Open Sans"/>
              </a:defRPr>
            </a:lvl3pPr>
            <a:lvl4pPr lvl="3">
              <a:spcBef>
                <a:spcPts val="0"/>
              </a:spcBef>
              <a:buSzPct val="100000"/>
              <a:buFont typeface="Open Sans"/>
              <a:buChar char="●"/>
              <a:defRPr sz="1800">
                <a:latin typeface="Open Sans"/>
                <a:ea typeface="Open Sans"/>
                <a:cs typeface="Open Sans"/>
                <a:sym typeface="Open Sans"/>
              </a:defRPr>
            </a:lvl4pPr>
            <a:lvl5pPr lvl="4">
              <a:spcBef>
                <a:spcPts val="0"/>
              </a:spcBef>
              <a:buSzPct val="100000"/>
              <a:buFont typeface="Open Sans"/>
              <a:buChar char="○"/>
              <a:defRPr sz="1800">
                <a:latin typeface="Open Sans"/>
                <a:ea typeface="Open Sans"/>
                <a:cs typeface="Open Sans"/>
                <a:sym typeface="Open Sans"/>
              </a:defRPr>
            </a:lvl5pPr>
            <a:lvl6pPr lvl="5">
              <a:spcBef>
                <a:spcPts val="0"/>
              </a:spcBef>
              <a:buSzPct val="100000"/>
              <a:buFont typeface="Open Sans"/>
              <a:buChar char="■"/>
              <a:defRPr sz="1800">
                <a:latin typeface="Open Sans"/>
                <a:ea typeface="Open Sans"/>
                <a:cs typeface="Open Sans"/>
                <a:sym typeface="Open Sans"/>
              </a:defRPr>
            </a:lvl6pPr>
            <a:lvl7pPr lvl="6">
              <a:spcBef>
                <a:spcPts val="0"/>
              </a:spcBef>
              <a:buSzPct val="100000"/>
              <a:buFont typeface="Open Sans"/>
              <a:buChar char="●"/>
              <a:defRPr sz="1800">
                <a:latin typeface="Open Sans"/>
                <a:ea typeface="Open Sans"/>
                <a:cs typeface="Open Sans"/>
                <a:sym typeface="Open Sans"/>
              </a:defRPr>
            </a:lvl7pPr>
            <a:lvl8pPr lvl="7">
              <a:spcBef>
                <a:spcPts val="0"/>
              </a:spcBef>
              <a:buSzPct val="100000"/>
              <a:buFont typeface="Open Sans"/>
              <a:buChar char="○"/>
              <a:defRPr sz="1800">
                <a:latin typeface="Open Sans"/>
                <a:ea typeface="Open Sans"/>
                <a:cs typeface="Open Sans"/>
                <a:sym typeface="Open Sans"/>
              </a:defRPr>
            </a:lvl8pPr>
            <a:lvl9pPr lvl="8">
              <a:spcBef>
                <a:spcPts val="0"/>
              </a:spcBef>
              <a:buSzPct val="100000"/>
              <a:buFont typeface="Open Sans"/>
              <a:buChar char="■"/>
              <a:defRPr sz="1800">
                <a:latin typeface="Open Sans"/>
                <a:ea typeface="Open Sans"/>
                <a:cs typeface="Open Sans"/>
                <a:sym typeface="Open Sans"/>
              </a:defRPr>
            </a:lvl9pPr>
          </a:lstStyle>
          <a:p>
            <a:endParaRPr dirty="0"/>
          </a:p>
        </p:txBody>
      </p:sp>
      <p:grpSp>
        <p:nvGrpSpPr>
          <p:cNvPr id="23" name="Groupe 1"/>
          <p:cNvGrpSpPr/>
          <p:nvPr userDrawn="1"/>
        </p:nvGrpSpPr>
        <p:grpSpPr>
          <a:xfrm>
            <a:off x="8660560" y="325610"/>
            <a:ext cx="346641" cy="321477"/>
            <a:chOff x="11501102" y="171573"/>
            <a:chExt cx="419436" cy="388988"/>
          </a:xfrm>
        </p:grpSpPr>
        <p:sp>
          <p:nvSpPr>
            <p:cNvPr id="24"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5"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27" name="Rectangle 26"/>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extLst>
      <p:ext uri="{BB962C8B-B14F-4D97-AF65-F5344CB8AC3E}">
        <p14:creationId xmlns:p14="http://schemas.microsoft.com/office/powerpoint/2010/main" val="4133418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6" name="Title 1"/>
          <p:cNvSpPr>
            <a:spLocks noGrp="1"/>
          </p:cNvSpPr>
          <p:nvPr>
            <p:ph type="title"/>
          </p:nvPr>
        </p:nvSpPr>
        <p:spPr>
          <a:xfrm>
            <a:off x="3" y="25263"/>
            <a:ext cx="8823957" cy="822960"/>
          </a:xfrm>
        </p:spPr>
        <p:txBody>
          <a:bodyPr/>
          <a:lstStyle>
            <a:lvl1pPr>
              <a:defRPr>
                <a:solidFill>
                  <a:srgbClr val="6964D1"/>
                </a:solidFill>
              </a:defRPr>
            </a:lvl1pPr>
          </a:lstStyle>
          <a:p>
            <a:r>
              <a:rPr lang="en-US" dirty="0"/>
              <a:t>Click to edit Master title style</a:t>
            </a:r>
          </a:p>
        </p:txBody>
      </p:sp>
      <p:grpSp>
        <p:nvGrpSpPr>
          <p:cNvPr id="10" name="Groupe 1"/>
          <p:cNvGrpSpPr/>
          <p:nvPr userDrawn="1"/>
        </p:nvGrpSpPr>
        <p:grpSpPr>
          <a:xfrm>
            <a:off x="8660560" y="325610"/>
            <a:ext cx="346641" cy="321477"/>
            <a:chOff x="11501102" y="171573"/>
            <a:chExt cx="419436" cy="388988"/>
          </a:xfrm>
        </p:grpSpPr>
        <p:sp>
          <p:nvSpPr>
            <p:cNvPr id="11"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2"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14" name="Rectangle 13"/>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432105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9261" name="think-cell Slide" r:id="rId4" imgW="360" imgH="360" progId="">
                  <p:embed/>
                </p:oleObj>
              </mc:Choice>
              <mc:Fallback>
                <p:oleObj name="think-cell Slide" r:id="rId4" imgW="360" imgH="360" progId="">
                  <p:embed/>
                  <p:pic>
                    <p:nvPicPr>
                      <p:cNvPr id="0" name="Picture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1" y="3"/>
          <a:ext cx="135749" cy="143985"/>
        </p:xfrm>
        <a:graphic>
          <a:graphicData uri="http://schemas.openxmlformats.org/presentationml/2006/ole">
            <mc:AlternateContent xmlns:mc="http://schemas.openxmlformats.org/markup-compatibility/2006">
              <mc:Choice xmlns:v="urn:schemas-microsoft-com:vml" Requires="v">
                <p:oleObj spid="_x0000_s11309" name="think-cell Slide" r:id="rId8" imgW="360" imgH="360" progId="">
                  <p:embed/>
                </p:oleObj>
              </mc:Choice>
              <mc:Fallback>
                <p:oleObj name="think-cell Slide" r:id="rId8" imgW="360" imgH="36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 y="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51"/>
          <p:cNvGrpSpPr/>
          <p:nvPr userDrawn="1">
            <p:custDataLst>
              <p:tags r:id="rId3"/>
            </p:custDataLst>
          </p:nvPr>
        </p:nvGrpSpPr>
        <p:grpSpPr>
          <a:xfrm>
            <a:off x="5337166" y="3258545"/>
            <a:ext cx="3416820" cy="2118522"/>
            <a:chOff x="5511798" y="3584333"/>
            <a:chExt cx="4818106" cy="2816468"/>
          </a:xfrm>
        </p:grpSpPr>
        <p:grpSp>
          <p:nvGrpSpPr>
            <p:cNvPr id="3" name="Group 54"/>
            <p:cNvGrpSpPr/>
            <p:nvPr userDrawn="1">
              <p:custDataLst>
                <p:tags r:id="rId5"/>
              </p:custDataLst>
            </p:nvPr>
          </p:nvGrpSpPr>
          <p:grpSpPr>
            <a:xfrm>
              <a:off x="5511798" y="3584333"/>
              <a:ext cx="4818106" cy="2816468"/>
              <a:chOff x="-6346822" y="2366960"/>
              <a:chExt cx="5613397" cy="3281360"/>
            </a:xfrm>
          </p:grpSpPr>
          <p:grpSp>
            <p:nvGrpSpPr>
              <p:cNvPr id="4"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grpSp>
        <p:grpSp>
          <p:nvGrpSpPr>
            <p:cNvPr id="5" name="Group 21"/>
            <p:cNvGrpSpPr/>
            <p:nvPr userDrawn="1">
              <p:custDataLst>
                <p:tags r:id="rId6"/>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grpSp>
      </p:grpSp>
      <p:sp>
        <p:nvSpPr>
          <p:cNvPr id="336" name="Rectangle 9"/>
          <p:cNvSpPr>
            <a:spLocks noChangeArrowheads="1"/>
          </p:cNvSpPr>
          <p:nvPr userDrawn="1">
            <p:custDataLst>
              <p:tags r:id="rId4"/>
            </p:custDataLst>
          </p:nvPr>
        </p:nvSpPr>
        <p:spPr bwMode="gray">
          <a:xfrm>
            <a:off x="1031966" y="3827544"/>
            <a:ext cx="4074108"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b="1">
                <a:solidFill>
                  <a:prstClr val="white"/>
                </a:solidFill>
                <a:latin typeface="Arial"/>
                <a:cs typeface="Arial"/>
              </a:rPr>
              <a:t>About Capgemini</a:t>
            </a:r>
            <a:endParaRPr lang="en-US" sz="1000">
              <a:solidFill>
                <a:prstClr val="white"/>
              </a:solidFill>
              <a:latin typeface="Arial" pitchFamily="34" charset="0"/>
              <a:cs typeface="Arial" pitchFamily="34" charset="0"/>
            </a:endParaRPr>
          </a:p>
          <a:p>
            <a:pPr algn="just"/>
            <a:endParaRPr lang="en-US" sz="1000">
              <a:solidFill>
                <a:prstClr val="white"/>
              </a:solidFill>
              <a:latin typeface="Arial" pitchFamily="34" charset="0"/>
              <a:cs typeface="Arial" pitchFamily="34" charset="0"/>
            </a:endParaRPr>
          </a:p>
          <a:p>
            <a:r>
              <a:rPr lang="en-US" sz="1000">
                <a:solidFill>
                  <a:prstClr val="white"/>
                </a:solidFill>
                <a:latin typeface="Arial" pitchFamily="34" charset="0"/>
                <a:cs typeface="Arial" pitchFamily="34" charset="0"/>
              </a:rPr>
              <a:t>With more than 180,000 people in over 40 countries, Capgemini is one of the world's foremost providers of consulting, technology and outsourcing services. The Group reported 2015 global revenues of EUR 11.9 billion (about $13.2 billion USD at 2015 average rate) </a:t>
            </a:r>
          </a:p>
          <a:p>
            <a:r>
              <a:rPr lang="en-US" sz="1000">
                <a:solidFill>
                  <a:prstClr val="white"/>
                </a:solidFill>
                <a:latin typeface="Arial" pitchFamily="34" charset="0"/>
                <a:cs typeface="Arial" pitchFamily="34" charset="0"/>
              </a:rPr>
              <a:t>Together with its clients, Capgemini creates and delivers business, technology and digital solutions that fit their needs, enabling them to achieve innovation and competitiveness. A deeply multicultural organization, Capgemini has developed its own way of working, the Collaborative Business Experience™, and draws on Rightshore</a:t>
            </a:r>
            <a:r>
              <a:rPr lang="en-US" sz="1000" baseline="30000">
                <a:solidFill>
                  <a:prstClr val="white"/>
                </a:solidFill>
                <a:latin typeface="Arial" pitchFamily="34" charset="0"/>
                <a:cs typeface="Arial" pitchFamily="34" charset="0"/>
              </a:rPr>
              <a:t>®</a:t>
            </a:r>
            <a:r>
              <a:rPr lang="en-US" sz="1000">
                <a:solidFill>
                  <a:prstClr val="white"/>
                </a:solidFill>
                <a:latin typeface="Arial" pitchFamily="34" charset="0"/>
                <a:cs typeface="Arial" pitchFamily="34" charset="0"/>
              </a:rPr>
              <a:t>, its worldwide delivery model. Learn more about us at www.capgemini.com.</a:t>
            </a:r>
          </a:p>
          <a:p>
            <a:endParaRPr lang="en-US" sz="1050">
              <a:solidFill>
                <a:prstClr val="white"/>
              </a:solidFill>
              <a:latin typeface="Arial" pitchFamily="34" charset="0"/>
              <a:cs typeface="Arial" pitchFamily="34" charset="0"/>
            </a:endParaRPr>
          </a:p>
          <a:p>
            <a:pPr algn="just"/>
            <a:r>
              <a:rPr lang="en-US" sz="900" i="1">
                <a:solidFill>
                  <a:prstClr val="white"/>
                </a:solidFill>
                <a:latin typeface="Arial" pitchFamily="34" charset="0"/>
                <a:cs typeface="Arial" pitchFamily="34" charset="0"/>
              </a:rPr>
              <a:t>Rightshore</a:t>
            </a:r>
            <a:r>
              <a:rPr lang="en-US" sz="900" i="1" baseline="30000">
                <a:solidFill>
                  <a:prstClr val="white"/>
                </a:solidFill>
                <a:latin typeface="Arial" pitchFamily="34" charset="0"/>
                <a:cs typeface="Arial" pitchFamily="34" charset="0"/>
              </a:rPr>
              <a:t>®</a:t>
            </a:r>
            <a:r>
              <a:rPr lang="en-US" sz="900" i="1">
                <a:solidFill>
                  <a:prstClr val="white"/>
                </a:solidFill>
                <a:latin typeface="Arial" pitchFamily="34" charset="0"/>
                <a:cs typeface="Arial" pitchFamily="34" charset="0"/>
              </a:rPr>
              <a:t> is a trademark belonging to Capgemini</a:t>
            </a:r>
            <a:endParaRPr lang="en-US" sz="900" b="1" kern="0" noProof="1">
              <a:solidFill>
                <a:prstClr val="white"/>
              </a:solidFill>
              <a:latin typeface="Arial" pitchFamily="34" charset="0"/>
              <a:cs typeface="Arial" pitchFamily="34" charset="0"/>
            </a:endParaRPr>
          </a:p>
        </p:txBody>
      </p:sp>
      <p:pic>
        <p:nvPicPr>
          <p:cNvPr id="339" name="Image 337" descr="CBE_Label_ppt.png"/>
          <p:cNvPicPr>
            <a:picLocks noChangeAspect="1"/>
          </p:cNvPicPr>
          <p:nvPr userDrawn="1"/>
        </p:nvPicPr>
        <p:blipFill>
          <a:blip r:embed="rId10" cstate="print"/>
          <a:stretch>
            <a:fillRect/>
          </a:stretch>
        </p:blipFill>
        <p:spPr>
          <a:xfrm>
            <a:off x="775578" y="3395465"/>
            <a:ext cx="519570" cy="523727"/>
          </a:xfrm>
          <a:prstGeom prst="rect">
            <a:avLst/>
          </a:prstGeom>
          <a:noFill/>
          <a:ln>
            <a:noFill/>
          </a:ln>
        </p:spPr>
      </p:pic>
    </p:spTree>
    <p:extLst>
      <p:ext uri="{BB962C8B-B14F-4D97-AF65-F5344CB8AC3E}">
        <p14:creationId xmlns:p14="http://schemas.microsoft.com/office/powerpoint/2010/main" val="2709426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sp>
        <p:nvSpPr>
          <p:cNvPr id="8" name="Rectangle 9"/>
          <p:cNvSpPr>
            <a:spLocks noChangeArrowheads="1"/>
          </p:cNvSpPr>
          <p:nvPr userDrawn="1">
            <p:custDataLst>
              <p:tags r:id="rId2"/>
            </p:custDataLst>
          </p:nvPr>
        </p:nvSpPr>
        <p:spPr bwMode="gray">
          <a:xfrm>
            <a:off x="4584545" y="3083752"/>
            <a:ext cx="4559456"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 name="connsiteX0" fmla="*/ 4514900 w 4514900"/>
              <a:gd name="connsiteY0" fmla="*/ 2132777 h 2132777"/>
              <a:gd name="connsiteX1" fmla="*/ 164137 w 4514900"/>
              <a:gd name="connsiteY1" fmla="*/ 2132777 h 2132777"/>
              <a:gd name="connsiteX2" fmla="*/ 48075 w 4514900"/>
              <a:gd name="connsiteY2" fmla="*/ 2084702 h 2132777"/>
              <a:gd name="connsiteX3" fmla="*/ 0 w 4514900"/>
              <a:gd name="connsiteY3" fmla="*/ 1968640 h 2132777"/>
              <a:gd name="connsiteX4" fmla="*/ 0 w 451490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4900" h="2132777">
                <a:moveTo>
                  <a:pt x="451490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457200" bIns="144000" rtlCol="0" anchor="b"/>
          <a:lstStyle/>
          <a:p>
            <a:pPr algn="just" defTabSz="1042966">
              <a:defRPr/>
            </a:pPr>
            <a:r>
              <a:rPr lang="en-US" b="1">
                <a:solidFill>
                  <a:prstClr val="white"/>
                </a:solidFill>
                <a:latin typeface="Arial"/>
                <a:cs typeface="Arial"/>
              </a:rPr>
              <a:t>About Capgemini</a:t>
            </a:r>
            <a:endParaRPr lang="en-US" sz="1000">
              <a:solidFill>
                <a:prstClr val="white"/>
              </a:solidFill>
              <a:latin typeface="Arial" pitchFamily="34" charset="0"/>
              <a:cs typeface="Arial" pitchFamily="34" charset="0"/>
            </a:endParaRPr>
          </a:p>
          <a:p>
            <a:pPr algn="just"/>
            <a:endParaRPr lang="en-US" sz="1000">
              <a:solidFill>
                <a:prstClr val="white"/>
              </a:solidFill>
              <a:latin typeface="Arial" pitchFamily="34" charset="0"/>
              <a:cs typeface="Arial" pitchFamily="34" charset="0"/>
            </a:endParaRPr>
          </a:p>
          <a:p>
            <a:r>
              <a:rPr lang="en-US" sz="1000">
                <a:solidFill>
                  <a:prstClr val="white"/>
                </a:solidFill>
                <a:latin typeface="Arial" pitchFamily="34" charset="0"/>
                <a:cs typeface="Arial" pitchFamily="34" charset="0"/>
              </a:rPr>
              <a:t>With more than 180,000 people in over 40 countries, Capgemini is one of the world's foremost providers of consulting, technology and outsourcing services. The Group reported 2015 global revenues of EUR 11.9 billion (about $13.2 billion USD at 2015 average rate) </a:t>
            </a:r>
          </a:p>
          <a:p>
            <a:r>
              <a:rPr lang="en-US" sz="1000">
                <a:solidFill>
                  <a:prstClr val="white"/>
                </a:solidFill>
                <a:latin typeface="Arial" pitchFamily="34" charset="0"/>
                <a:cs typeface="Arial" pitchFamily="34" charset="0"/>
              </a:rPr>
              <a:t>Together with its clients, Capgemini creates and delivers business, technology and digital solutions that fit their needs, enabling them to achieve innovation and competitiveness. A deeply multicultural organization, Capgemini has developed its own way of working, the Collaborative Business Experience™, and draws on Rightshore®, its worldwide delivery model. </a:t>
            </a:r>
            <a:br>
              <a:rPr lang="en-US" sz="1000">
                <a:solidFill>
                  <a:prstClr val="white"/>
                </a:solidFill>
                <a:latin typeface="Arial" pitchFamily="34" charset="0"/>
                <a:cs typeface="Arial" pitchFamily="34" charset="0"/>
              </a:rPr>
            </a:br>
            <a:r>
              <a:rPr lang="en-US" sz="1000">
                <a:solidFill>
                  <a:prstClr val="white"/>
                </a:solidFill>
                <a:latin typeface="Arial" pitchFamily="34" charset="0"/>
                <a:cs typeface="Arial" pitchFamily="34" charset="0"/>
              </a:rPr>
              <a:t>Learn more about us at www.capgemini.com.</a:t>
            </a:r>
          </a:p>
          <a:p>
            <a:pPr algn="just"/>
            <a:endParaRPr lang="en-US" sz="1050">
              <a:solidFill>
                <a:prstClr val="white"/>
              </a:solidFill>
              <a:latin typeface="Arial" pitchFamily="34" charset="0"/>
              <a:cs typeface="Arial" pitchFamily="34" charset="0"/>
            </a:endParaRPr>
          </a:p>
          <a:p>
            <a:pPr algn="just"/>
            <a:r>
              <a:rPr lang="en-US" sz="900" i="1">
                <a:solidFill>
                  <a:prstClr val="white"/>
                </a:solidFill>
                <a:latin typeface="Arial" pitchFamily="34" charset="0"/>
                <a:cs typeface="Arial" pitchFamily="34" charset="0"/>
              </a:rPr>
              <a:t>Rightshore</a:t>
            </a:r>
            <a:r>
              <a:rPr lang="en-US" sz="900" i="1" baseline="30000">
                <a:solidFill>
                  <a:prstClr val="white"/>
                </a:solidFill>
                <a:latin typeface="Arial" pitchFamily="34" charset="0"/>
                <a:cs typeface="Arial" pitchFamily="34" charset="0"/>
              </a:rPr>
              <a:t>®</a:t>
            </a:r>
            <a:r>
              <a:rPr lang="en-US" sz="900" i="1">
                <a:solidFill>
                  <a:prstClr val="white"/>
                </a:solidFill>
                <a:latin typeface="Arial" pitchFamily="34" charset="0"/>
                <a:cs typeface="Arial" pitchFamily="34" charset="0"/>
              </a:rPr>
              <a:t> is a trademark belonging to Capgemini</a:t>
            </a:r>
            <a:endParaRPr lang="en-US" sz="900" b="1" kern="0" noProof="1">
              <a:solidFill>
                <a:prstClr val="white"/>
              </a:solidFill>
              <a:latin typeface="Arial" pitchFamily="34" charset="0"/>
              <a:cs typeface="Arial" pitchFamily="34" charset="0"/>
            </a:endParaRPr>
          </a:p>
        </p:txBody>
      </p:sp>
      <p:graphicFrame>
        <p:nvGraphicFramePr>
          <p:cNvPr id="6" name="Object 5" hidden="1"/>
          <p:cNvGraphicFramePr>
            <a:graphicFrameLocks noChangeAspect="1"/>
          </p:cNvGraphicFramePr>
          <p:nvPr>
            <p:custDataLst>
              <p:tags r:id="rId3"/>
            </p:custDataLst>
          </p:nvPr>
        </p:nvGraphicFramePr>
        <p:xfrm>
          <a:off x="1" y="3"/>
          <a:ext cx="135749" cy="143985"/>
        </p:xfrm>
        <a:graphic>
          <a:graphicData uri="http://schemas.openxmlformats.org/presentationml/2006/ole">
            <mc:AlternateContent xmlns:mc="http://schemas.openxmlformats.org/markup-compatibility/2006">
              <mc:Choice xmlns:v="urn:schemas-microsoft-com:vml" Requires="v">
                <p:oleObj spid="_x0000_s12333"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Image 6" descr="CBE_Label_ppt.png"/>
          <p:cNvPicPr>
            <a:picLocks noChangeAspect="1"/>
          </p:cNvPicPr>
          <p:nvPr userDrawn="1"/>
        </p:nvPicPr>
        <p:blipFill>
          <a:blip r:embed="rId7" cstate="print"/>
          <a:stretch>
            <a:fillRect/>
          </a:stretch>
        </p:blipFill>
        <p:spPr>
          <a:xfrm>
            <a:off x="4318149" y="2791400"/>
            <a:ext cx="519570" cy="523727"/>
          </a:xfrm>
          <a:prstGeom prst="rect">
            <a:avLst/>
          </a:prstGeom>
          <a:noFill/>
          <a:ln>
            <a:noFill/>
          </a:ln>
        </p:spPr>
      </p:pic>
    </p:spTree>
    <p:extLst>
      <p:ext uri="{BB962C8B-B14F-4D97-AF65-F5344CB8AC3E}">
        <p14:creationId xmlns:p14="http://schemas.microsoft.com/office/powerpoint/2010/main" val="4140244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3357"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20682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A68B40-D5F2-4B17-8C07-36C2178B9D5B}"/>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 xmlns:a16="http://schemas.microsoft.com/office/drawing/2014/main" id="{8361A4A2-2304-404F-B315-28061F6BD5F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 xmlns:a16="http://schemas.microsoft.com/office/drawing/2014/main" id="{EE350073-DBFD-431E-B225-F50FE8730462}"/>
              </a:ext>
            </a:extLst>
          </p:cNvPr>
          <p:cNvSpPr>
            <a:spLocks noGrp="1"/>
          </p:cNvSpPr>
          <p:nvPr>
            <p:ph type="dt" sz="half" idx="10"/>
          </p:nvPr>
        </p:nvSpPr>
        <p:spPr/>
        <p:txBody>
          <a:bodyPr/>
          <a:lstStyle/>
          <a:p>
            <a:fld id="{D14AD8C3-D400-42D3-B4EC-58A496C822D8}" type="datetimeFigureOut">
              <a:rPr lang="en-US" smtClean="0"/>
              <a:t>8/21/2018</a:t>
            </a:fld>
            <a:endParaRPr lang="en-US"/>
          </a:p>
        </p:txBody>
      </p:sp>
      <p:sp>
        <p:nvSpPr>
          <p:cNvPr id="5" name="Footer Placeholder 4">
            <a:extLst>
              <a:ext uri="{FF2B5EF4-FFF2-40B4-BE49-F238E27FC236}">
                <a16:creationId xmlns="" xmlns:a16="http://schemas.microsoft.com/office/drawing/2014/main" id="{4970FDFD-3387-49E4-9B87-C7660091B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681476A-AEB5-4EF9-AEFB-2016E042F698}"/>
              </a:ext>
            </a:extLst>
          </p:cNvPr>
          <p:cNvSpPr>
            <a:spLocks noGrp="1"/>
          </p:cNvSpPr>
          <p:nvPr>
            <p:ph type="sldNum" sz="quarter" idx="12"/>
          </p:nvPr>
        </p:nvSpPr>
        <p:spPr/>
        <p:txBody>
          <a:bodyPr/>
          <a:lstStyle/>
          <a:p>
            <a:fld id="{09DE5FD0-7254-4F90-BC7F-C238F25A47E5}" type="slidenum">
              <a:rPr lang="en-US" smtClean="0"/>
              <a:t>‹#›</a:t>
            </a:fld>
            <a:endParaRPr lang="en-US"/>
          </a:p>
        </p:txBody>
      </p:sp>
    </p:spTree>
    <p:extLst>
      <p:ext uri="{BB962C8B-B14F-4D97-AF65-F5344CB8AC3E}">
        <p14:creationId xmlns:p14="http://schemas.microsoft.com/office/powerpoint/2010/main" val="34886257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60923F-298E-4AEB-B63B-1CD84A4F3722}"/>
              </a:ext>
            </a:extLst>
          </p:cNvPr>
          <p:cNvSpPr>
            <a:spLocks noGrp="1"/>
          </p:cNvSpPr>
          <p:nvPr>
            <p:ph type="title"/>
          </p:nvPr>
        </p:nvSpPr>
        <p:spPr>
          <a:xfrm>
            <a:off x="193221" y="278040"/>
            <a:ext cx="7886700" cy="476703"/>
          </a:xfrm>
        </p:spPr>
        <p:txBody>
          <a:bodyPr>
            <a:normAutofit/>
          </a:bodyPr>
          <a:lstStyle>
            <a:lvl1pPr>
              <a:defRPr lang="en-US" sz="2200" b="1" kern="1200" dirty="0">
                <a:solidFill>
                  <a:srgbClr val="6964D1"/>
                </a:solidFill>
                <a:latin typeface="Arial" pitchFamily="34" charset="0"/>
                <a:ea typeface="+mj-ea"/>
                <a:cs typeface="Arial" pitchFamily="34" charset="0"/>
              </a:defRPr>
            </a:lvl1pPr>
          </a:lstStyle>
          <a:p>
            <a:pPr lvl="0" algn="l" defTabSz="914400" rtl="0" eaLnBrk="1" fontAlgn="base" latinLnBrk="0" hangingPunct="1">
              <a:lnSpc>
                <a:spcPts val="2251"/>
              </a:lnSpc>
              <a:spcBef>
                <a:spcPct val="0"/>
              </a:spcBef>
              <a:spcAft>
                <a:spcPct val="0"/>
              </a:spcAft>
              <a:buNone/>
            </a:pPr>
            <a:r>
              <a:rPr lang="en-US" dirty="0"/>
              <a:t>Click to edit Master title style</a:t>
            </a:r>
          </a:p>
        </p:txBody>
      </p:sp>
      <p:sp>
        <p:nvSpPr>
          <p:cNvPr id="3" name="Content Placeholder 2">
            <a:extLst>
              <a:ext uri="{FF2B5EF4-FFF2-40B4-BE49-F238E27FC236}">
                <a16:creationId xmlns="" xmlns:a16="http://schemas.microsoft.com/office/drawing/2014/main" id="{15852BCC-3C53-40B9-A627-A9FC956FE7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B8615AA-94A7-4609-A4C2-031792400ABF}"/>
              </a:ext>
            </a:extLst>
          </p:cNvPr>
          <p:cNvSpPr>
            <a:spLocks noGrp="1"/>
          </p:cNvSpPr>
          <p:nvPr>
            <p:ph type="dt" sz="half" idx="10"/>
          </p:nvPr>
        </p:nvSpPr>
        <p:spPr/>
        <p:txBody>
          <a:bodyPr/>
          <a:lstStyle/>
          <a:p>
            <a:fld id="{D14AD8C3-D400-42D3-B4EC-58A496C822D8}" type="datetimeFigureOut">
              <a:rPr lang="en-US" smtClean="0"/>
              <a:t>8/21/2018</a:t>
            </a:fld>
            <a:endParaRPr lang="en-US"/>
          </a:p>
        </p:txBody>
      </p:sp>
      <p:sp>
        <p:nvSpPr>
          <p:cNvPr id="5" name="Footer Placeholder 4">
            <a:extLst>
              <a:ext uri="{FF2B5EF4-FFF2-40B4-BE49-F238E27FC236}">
                <a16:creationId xmlns="" xmlns:a16="http://schemas.microsoft.com/office/drawing/2014/main" id="{78BE64D5-BAFE-46B8-88EC-0B73C0509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052A3C5-6F5F-4073-8C9F-C9101033EDB1}"/>
              </a:ext>
            </a:extLst>
          </p:cNvPr>
          <p:cNvSpPr>
            <a:spLocks noGrp="1"/>
          </p:cNvSpPr>
          <p:nvPr>
            <p:ph type="sldNum" sz="quarter" idx="12"/>
          </p:nvPr>
        </p:nvSpPr>
        <p:spPr/>
        <p:txBody>
          <a:bodyPr/>
          <a:lstStyle/>
          <a:p>
            <a:fld id="{09DE5FD0-7254-4F90-BC7F-C238F25A47E5}" type="slidenum">
              <a:rPr lang="en-US" smtClean="0"/>
              <a:t>‹#›</a:t>
            </a:fld>
            <a:endParaRPr lang="en-US"/>
          </a:p>
        </p:txBody>
      </p:sp>
      <p:grpSp>
        <p:nvGrpSpPr>
          <p:cNvPr id="14" name="Groupe 1"/>
          <p:cNvGrpSpPr/>
          <p:nvPr userDrawn="1"/>
        </p:nvGrpSpPr>
        <p:grpSpPr>
          <a:xfrm>
            <a:off x="8660560" y="325610"/>
            <a:ext cx="346641" cy="321477"/>
            <a:chOff x="11501102" y="171573"/>
            <a:chExt cx="419436" cy="388988"/>
          </a:xfrm>
        </p:grpSpPr>
        <p:sp>
          <p:nvSpPr>
            <p:cNvPr id="15"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6"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18" name="Rectangle 17"/>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extLst>
      <p:ext uri="{BB962C8B-B14F-4D97-AF65-F5344CB8AC3E}">
        <p14:creationId xmlns:p14="http://schemas.microsoft.com/office/powerpoint/2010/main" val="3140322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45A159-D6DC-4655-A456-F47B8E656801}"/>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 xmlns:a16="http://schemas.microsoft.com/office/drawing/2014/main" id="{EEE9E42E-60C1-4B5F-A450-EFB0D6C82B87}"/>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D0A1E67A-0613-46B8-9123-CDF86146A763}"/>
              </a:ext>
            </a:extLst>
          </p:cNvPr>
          <p:cNvSpPr>
            <a:spLocks noGrp="1"/>
          </p:cNvSpPr>
          <p:nvPr>
            <p:ph type="dt" sz="half" idx="10"/>
          </p:nvPr>
        </p:nvSpPr>
        <p:spPr/>
        <p:txBody>
          <a:bodyPr/>
          <a:lstStyle/>
          <a:p>
            <a:fld id="{D14AD8C3-D400-42D3-B4EC-58A496C822D8}" type="datetimeFigureOut">
              <a:rPr lang="en-US" smtClean="0"/>
              <a:t>8/21/2018</a:t>
            </a:fld>
            <a:endParaRPr lang="en-US"/>
          </a:p>
        </p:txBody>
      </p:sp>
      <p:sp>
        <p:nvSpPr>
          <p:cNvPr id="5" name="Footer Placeholder 4">
            <a:extLst>
              <a:ext uri="{FF2B5EF4-FFF2-40B4-BE49-F238E27FC236}">
                <a16:creationId xmlns="" xmlns:a16="http://schemas.microsoft.com/office/drawing/2014/main" id="{8D092BA5-0203-4047-B686-C804E8086E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7D8E3CC-1284-4825-9CA9-BF78AD44F99C}"/>
              </a:ext>
            </a:extLst>
          </p:cNvPr>
          <p:cNvSpPr>
            <a:spLocks noGrp="1"/>
          </p:cNvSpPr>
          <p:nvPr>
            <p:ph type="sldNum" sz="quarter" idx="12"/>
          </p:nvPr>
        </p:nvSpPr>
        <p:spPr/>
        <p:txBody>
          <a:bodyPr/>
          <a:lstStyle/>
          <a:p>
            <a:fld id="{09DE5FD0-7254-4F90-BC7F-C238F25A47E5}" type="slidenum">
              <a:rPr lang="en-US" smtClean="0"/>
              <a:t>‹#›</a:t>
            </a:fld>
            <a:endParaRPr lang="en-US"/>
          </a:p>
        </p:txBody>
      </p:sp>
    </p:spTree>
    <p:extLst>
      <p:ext uri="{BB962C8B-B14F-4D97-AF65-F5344CB8AC3E}">
        <p14:creationId xmlns:p14="http://schemas.microsoft.com/office/powerpoint/2010/main" val="3261171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BC4878-6AE8-4FF1-A185-9A0F2CDA1D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2BED5E3-7901-42E0-B8F6-04A02315C785}"/>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61F13945-A9D9-48DA-9251-5805D9020014}"/>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49483F84-57FA-46F0-A283-F213236924D9}"/>
              </a:ext>
            </a:extLst>
          </p:cNvPr>
          <p:cNvSpPr>
            <a:spLocks noGrp="1"/>
          </p:cNvSpPr>
          <p:nvPr>
            <p:ph type="dt" sz="half" idx="10"/>
          </p:nvPr>
        </p:nvSpPr>
        <p:spPr/>
        <p:txBody>
          <a:bodyPr/>
          <a:lstStyle/>
          <a:p>
            <a:fld id="{D14AD8C3-D400-42D3-B4EC-58A496C822D8}" type="datetimeFigureOut">
              <a:rPr lang="en-US" smtClean="0"/>
              <a:t>8/21/2018</a:t>
            </a:fld>
            <a:endParaRPr lang="en-US"/>
          </a:p>
        </p:txBody>
      </p:sp>
      <p:sp>
        <p:nvSpPr>
          <p:cNvPr id="6" name="Footer Placeholder 5">
            <a:extLst>
              <a:ext uri="{FF2B5EF4-FFF2-40B4-BE49-F238E27FC236}">
                <a16:creationId xmlns="" xmlns:a16="http://schemas.microsoft.com/office/drawing/2014/main" id="{7632E0D1-4361-41C7-890A-5410173ED4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76447BF-6DA9-4BE7-982E-67352C0601AE}"/>
              </a:ext>
            </a:extLst>
          </p:cNvPr>
          <p:cNvSpPr>
            <a:spLocks noGrp="1"/>
          </p:cNvSpPr>
          <p:nvPr>
            <p:ph type="sldNum" sz="quarter" idx="12"/>
          </p:nvPr>
        </p:nvSpPr>
        <p:spPr/>
        <p:txBody>
          <a:bodyPr/>
          <a:lstStyle/>
          <a:p>
            <a:fld id="{09DE5FD0-7254-4F90-BC7F-C238F25A47E5}" type="slidenum">
              <a:rPr lang="en-US" smtClean="0"/>
              <a:t>‹#›</a:t>
            </a:fld>
            <a:endParaRPr lang="en-US"/>
          </a:p>
        </p:txBody>
      </p:sp>
    </p:spTree>
    <p:extLst>
      <p:ext uri="{BB962C8B-B14F-4D97-AF65-F5344CB8AC3E}">
        <p14:creationId xmlns:p14="http://schemas.microsoft.com/office/powerpoint/2010/main" val="3422011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Lead Line &amp; Bulleted List">
    <p:spTree>
      <p:nvGrpSpPr>
        <p:cNvPr id="1" name=""/>
        <p:cNvGrpSpPr/>
        <p:nvPr/>
      </p:nvGrpSpPr>
      <p:grpSpPr>
        <a:xfrm>
          <a:off x="0" y="0"/>
          <a:ext cx="0" cy="0"/>
          <a:chOff x="0" y="0"/>
          <a:chExt cx="0" cy="0"/>
        </a:xfrm>
      </p:grpSpPr>
      <p:sp>
        <p:nvSpPr>
          <p:cNvPr id="2" name="Title 1"/>
          <p:cNvSpPr>
            <a:spLocks noGrp="1"/>
          </p:cNvSpPr>
          <p:nvPr>
            <p:ph type="title"/>
          </p:nvPr>
        </p:nvSpPr>
        <p:spPr>
          <a:xfrm>
            <a:off x="0" y="25263"/>
            <a:ext cx="8823960" cy="822960"/>
          </a:xfrm>
        </p:spPr>
        <p:txBody>
          <a:bodyPr/>
          <a:lstStyle/>
          <a:p>
            <a:r>
              <a:rPr lang="en-US"/>
              <a:t>Click to edit Master title style</a:t>
            </a:r>
          </a:p>
        </p:txBody>
      </p:sp>
      <p:sp>
        <p:nvSpPr>
          <p:cNvPr id="4" name="Text Placeholder 3"/>
          <p:cNvSpPr>
            <a:spLocks noGrp="1"/>
          </p:cNvSpPr>
          <p:nvPr>
            <p:ph type="body" sz="quarter" idx="10"/>
          </p:nvPr>
        </p:nvSpPr>
        <p:spPr>
          <a:xfrm>
            <a:off x="320040" y="1171977"/>
            <a:ext cx="8503920" cy="1384995"/>
          </a:xfrm>
          <a:noFill/>
          <a:ln w="9525" algn="ctr">
            <a:noFill/>
            <a:miter lim="800000"/>
            <a:headEnd/>
            <a:tailEnd/>
          </a:ln>
          <a:effectLst/>
        </p:spPr>
        <p:txBody>
          <a:bodyPr vert="horz" wrap="square" lIns="0" tIns="0" rIns="0" bIns="0" numCol="1" anchor="t" anchorCtr="0" compatLnSpc="1">
            <a:prstTxWarp prst="textNoShape">
              <a:avLst/>
            </a:prstTxWarp>
            <a:spAutoFit/>
          </a:bodyPr>
          <a:lstStyle>
            <a:lvl1pPr marL="0" indent="0" algn="l" defTabSz="914400" rtl="0" eaLnBrk="0" fontAlgn="base" latinLnBrk="0" hangingPunct="0">
              <a:spcBef>
                <a:spcPct val="0"/>
              </a:spcBef>
              <a:spcAft>
                <a:spcPts val="600"/>
              </a:spcAft>
              <a:buClr>
                <a:schemeClr val="accent2"/>
              </a:buClr>
              <a:buNone/>
              <a:defRPr lang="en-US" sz="1600" b="1" kern="1200" dirty="0" smtClean="0">
                <a:solidFill>
                  <a:schemeClr val="tx1"/>
                </a:solidFill>
                <a:latin typeface="Arial" pitchFamily="34" charset="0"/>
                <a:ea typeface="+mn-ea"/>
                <a:cs typeface="Arial" pitchFamily="34" charset="0"/>
              </a:defRPr>
            </a:lvl1pPr>
            <a:lvl2pPr marL="231775" indent="-231775" algn="l" defTabSz="914400" rtl="0" eaLnBrk="0" fontAlgn="base" latinLnBrk="0" hangingPunct="0">
              <a:spcBef>
                <a:spcPct val="0"/>
              </a:spcBef>
              <a:spcAft>
                <a:spcPts val="600"/>
              </a:spcAft>
              <a:buClr>
                <a:schemeClr val="accent2"/>
              </a:buClr>
              <a:buFont typeface="Wingdings" pitchFamily="2" charset="2"/>
              <a:buChar char="§"/>
              <a:defRPr lang="en-US" sz="1600" b="0" kern="1200" dirty="0" smtClean="0">
                <a:solidFill>
                  <a:schemeClr val="tx1"/>
                </a:solidFill>
                <a:latin typeface="Arial" pitchFamily="34" charset="0"/>
                <a:ea typeface="+mn-ea"/>
                <a:cs typeface="Arial" pitchFamily="34" charset="0"/>
              </a:defRPr>
            </a:lvl2pPr>
            <a:lvl3pPr marL="569913" indent="-228600" algn="l" defTabSz="914400" rtl="0" eaLnBrk="0" fontAlgn="base" latinLnBrk="0" hangingPunct="0">
              <a:spcBef>
                <a:spcPct val="0"/>
              </a:spcBef>
              <a:spcAft>
                <a:spcPts val="600"/>
              </a:spcAft>
              <a:buClr>
                <a:schemeClr val="accent2"/>
              </a:buClr>
              <a:buFont typeface="Arial" pitchFamily="34" charset="0"/>
              <a:buChar char="–"/>
              <a:defRPr lang="en-US" sz="1400" b="0" kern="1200" dirty="0" smtClean="0">
                <a:solidFill>
                  <a:schemeClr val="tx1"/>
                </a:solidFill>
                <a:latin typeface="Arial" pitchFamily="34" charset="0"/>
                <a:ea typeface="+mn-ea"/>
                <a:cs typeface="Arial" pitchFamily="34" charset="0"/>
              </a:defRPr>
            </a:lvl3pPr>
            <a:lvl4pPr marL="795338" indent="-228600" algn="l" defTabSz="914400" rtl="0" eaLnBrk="0" fontAlgn="base" latinLnBrk="0" hangingPunct="0">
              <a:spcBef>
                <a:spcPct val="0"/>
              </a:spcBef>
              <a:spcAft>
                <a:spcPts val="600"/>
              </a:spcAft>
              <a:buClr>
                <a:schemeClr val="accent2"/>
              </a:buClr>
              <a:buFont typeface="Arial" pitchFamily="34" charset="0"/>
              <a:buChar char="•"/>
              <a:defRPr lang="en-US" sz="1200" b="0" kern="1200" dirty="0" smtClean="0">
                <a:solidFill>
                  <a:schemeClr val="tx1"/>
                </a:solidFill>
                <a:latin typeface="Arial" pitchFamily="34" charset="0"/>
                <a:ea typeface="+mn-ea"/>
                <a:cs typeface="Arial" pitchFamily="34" charset="0"/>
              </a:defRPr>
            </a:lvl4pPr>
            <a:lvl5pPr marL="1031875" indent="-228600" algn="l" defTabSz="914400" rtl="0" eaLnBrk="0" fontAlgn="base" latinLnBrk="0" hangingPunct="0">
              <a:spcBef>
                <a:spcPct val="0"/>
              </a:spcBef>
              <a:spcAft>
                <a:spcPts val="600"/>
              </a:spcAft>
              <a:buClr>
                <a:schemeClr val="accent2"/>
              </a:buClr>
              <a:buFont typeface="Arial" pitchFamily="34" charset="0"/>
              <a:buChar char="–"/>
              <a:defRPr lang="en-US" sz="1200" b="0" kern="1200" dirty="0" smtClean="0">
                <a:solidFill>
                  <a:schemeClr val="tx1"/>
                </a:solidFill>
                <a:latin typeface="Arial" pitchFamily="34" charset="0"/>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424215-FA90-4DFD-A42B-39E1DD987B04}"/>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E66B3B02-AA99-49DF-924E-8BE21C9DE519}"/>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 xmlns:a16="http://schemas.microsoft.com/office/drawing/2014/main" id="{00C79F51-CAD5-4FF3-8E7C-50CE2DC9237C}"/>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9E6BA32A-FB09-4358-A527-E9E8B8B7183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 xmlns:a16="http://schemas.microsoft.com/office/drawing/2014/main" id="{F65FF31B-1E80-4DB9-BE12-68EB53213BEF}"/>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66D8B8A-48BC-4738-97CC-D5EF5D8B8A81}"/>
              </a:ext>
            </a:extLst>
          </p:cNvPr>
          <p:cNvSpPr>
            <a:spLocks noGrp="1"/>
          </p:cNvSpPr>
          <p:nvPr>
            <p:ph type="dt" sz="half" idx="10"/>
          </p:nvPr>
        </p:nvSpPr>
        <p:spPr/>
        <p:txBody>
          <a:bodyPr/>
          <a:lstStyle/>
          <a:p>
            <a:fld id="{D14AD8C3-D400-42D3-B4EC-58A496C822D8}" type="datetimeFigureOut">
              <a:rPr lang="en-US" smtClean="0"/>
              <a:t>8/21/2018</a:t>
            </a:fld>
            <a:endParaRPr lang="en-US"/>
          </a:p>
        </p:txBody>
      </p:sp>
      <p:sp>
        <p:nvSpPr>
          <p:cNvPr id="8" name="Footer Placeholder 7">
            <a:extLst>
              <a:ext uri="{FF2B5EF4-FFF2-40B4-BE49-F238E27FC236}">
                <a16:creationId xmlns="" xmlns:a16="http://schemas.microsoft.com/office/drawing/2014/main" id="{050F1727-2EC1-4BF5-B442-82C1735097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BE27DB20-D4E2-4161-B1BF-B38F8D6BA998}"/>
              </a:ext>
            </a:extLst>
          </p:cNvPr>
          <p:cNvSpPr>
            <a:spLocks noGrp="1"/>
          </p:cNvSpPr>
          <p:nvPr>
            <p:ph type="sldNum" sz="quarter" idx="12"/>
          </p:nvPr>
        </p:nvSpPr>
        <p:spPr/>
        <p:txBody>
          <a:bodyPr/>
          <a:lstStyle/>
          <a:p>
            <a:fld id="{09DE5FD0-7254-4F90-BC7F-C238F25A47E5}" type="slidenum">
              <a:rPr lang="en-US" smtClean="0"/>
              <a:t>‹#›</a:t>
            </a:fld>
            <a:endParaRPr lang="en-US"/>
          </a:p>
        </p:txBody>
      </p:sp>
    </p:spTree>
    <p:extLst>
      <p:ext uri="{BB962C8B-B14F-4D97-AF65-F5344CB8AC3E}">
        <p14:creationId xmlns:p14="http://schemas.microsoft.com/office/powerpoint/2010/main" val="31528590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E06185A-5BFC-4ED2-BAEE-4157C4188C2E}"/>
              </a:ext>
            </a:extLst>
          </p:cNvPr>
          <p:cNvSpPr>
            <a:spLocks noGrp="1"/>
          </p:cNvSpPr>
          <p:nvPr>
            <p:ph type="dt" sz="half" idx="10"/>
          </p:nvPr>
        </p:nvSpPr>
        <p:spPr/>
        <p:txBody>
          <a:bodyPr/>
          <a:lstStyle/>
          <a:p>
            <a:fld id="{D14AD8C3-D400-42D3-B4EC-58A496C822D8}" type="datetimeFigureOut">
              <a:rPr lang="en-US" smtClean="0"/>
              <a:t>8/21/2018</a:t>
            </a:fld>
            <a:endParaRPr lang="en-US"/>
          </a:p>
        </p:txBody>
      </p:sp>
      <p:sp>
        <p:nvSpPr>
          <p:cNvPr id="4" name="Footer Placeholder 3">
            <a:extLst>
              <a:ext uri="{FF2B5EF4-FFF2-40B4-BE49-F238E27FC236}">
                <a16:creationId xmlns="" xmlns:a16="http://schemas.microsoft.com/office/drawing/2014/main" id="{23BE4D9D-F1C0-4827-9B22-7544CCE067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6D6BAE9F-2F99-4F42-8584-316ECB2808BC}"/>
              </a:ext>
            </a:extLst>
          </p:cNvPr>
          <p:cNvSpPr>
            <a:spLocks noGrp="1"/>
          </p:cNvSpPr>
          <p:nvPr>
            <p:ph type="sldNum" sz="quarter" idx="12"/>
          </p:nvPr>
        </p:nvSpPr>
        <p:spPr/>
        <p:txBody>
          <a:bodyPr/>
          <a:lstStyle/>
          <a:p>
            <a:fld id="{09DE5FD0-7254-4F90-BC7F-C238F25A47E5}" type="slidenum">
              <a:rPr lang="en-US" smtClean="0"/>
              <a:t>‹#›</a:t>
            </a:fld>
            <a:endParaRPr lang="en-US"/>
          </a:p>
        </p:txBody>
      </p:sp>
      <p:sp>
        <p:nvSpPr>
          <p:cNvPr id="7" name="Title 1">
            <a:extLst>
              <a:ext uri="{FF2B5EF4-FFF2-40B4-BE49-F238E27FC236}">
                <a16:creationId xmlns="" xmlns:a16="http://schemas.microsoft.com/office/drawing/2014/main" id="{2260923F-298E-4AEB-B63B-1CD84A4F3722}"/>
              </a:ext>
            </a:extLst>
          </p:cNvPr>
          <p:cNvSpPr>
            <a:spLocks noGrp="1"/>
          </p:cNvSpPr>
          <p:nvPr>
            <p:ph type="title"/>
          </p:nvPr>
        </p:nvSpPr>
        <p:spPr>
          <a:xfrm>
            <a:off x="193221" y="278040"/>
            <a:ext cx="7886700" cy="476703"/>
          </a:xfrm>
        </p:spPr>
        <p:txBody>
          <a:bodyPr>
            <a:normAutofit/>
          </a:bodyPr>
          <a:lstStyle>
            <a:lvl1pPr>
              <a:defRPr lang="en-US" sz="2200" b="1" kern="1200" dirty="0">
                <a:solidFill>
                  <a:srgbClr val="6964D1"/>
                </a:solidFill>
                <a:latin typeface="Arial" pitchFamily="34" charset="0"/>
                <a:ea typeface="+mj-ea"/>
                <a:cs typeface="Arial" pitchFamily="34" charset="0"/>
              </a:defRPr>
            </a:lvl1pPr>
          </a:lstStyle>
          <a:p>
            <a:pPr lvl="0" algn="l" defTabSz="914400" rtl="0" eaLnBrk="1" fontAlgn="base" latinLnBrk="0" hangingPunct="1">
              <a:lnSpc>
                <a:spcPts val="2251"/>
              </a:lnSpc>
              <a:spcBef>
                <a:spcPct val="0"/>
              </a:spcBef>
              <a:spcAft>
                <a:spcPct val="0"/>
              </a:spcAft>
              <a:buNone/>
            </a:pPr>
            <a:r>
              <a:rPr lang="en-US" dirty="0"/>
              <a:t>Click to edit Master title style</a:t>
            </a:r>
          </a:p>
        </p:txBody>
      </p:sp>
      <p:grpSp>
        <p:nvGrpSpPr>
          <p:cNvPr id="8" name="Groupe 1"/>
          <p:cNvGrpSpPr/>
          <p:nvPr userDrawn="1"/>
        </p:nvGrpSpPr>
        <p:grpSpPr>
          <a:xfrm>
            <a:off x="8660560" y="325610"/>
            <a:ext cx="346641" cy="321477"/>
            <a:chOff x="11501102" y="171573"/>
            <a:chExt cx="419436" cy="388988"/>
          </a:xfrm>
        </p:grpSpPr>
        <p:sp>
          <p:nvSpPr>
            <p:cNvPr id="9"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12" name="Rectangle 11"/>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extLst>
      <p:ext uri="{BB962C8B-B14F-4D97-AF65-F5344CB8AC3E}">
        <p14:creationId xmlns:p14="http://schemas.microsoft.com/office/powerpoint/2010/main" val="8533195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32A90F0-8EBB-41D5-8841-7E6281E1042D}"/>
              </a:ext>
            </a:extLst>
          </p:cNvPr>
          <p:cNvSpPr>
            <a:spLocks noGrp="1"/>
          </p:cNvSpPr>
          <p:nvPr>
            <p:ph type="dt" sz="half" idx="10"/>
          </p:nvPr>
        </p:nvSpPr>
        <p:spPr/>
        <p:txBody>
          <a:bodyPr/>
          <a:lstStyle/>
          <a:p>
            <a:fld id="{D14AD8C3-D400-42D3-B4EC-58A496C822D8}" type="datetimeFigureOut">
              <a:rPr lang="en-US" smtClean="0"/>
              <a:t>8/21/2018</a:t>
            </a:fld>
            <a:endParaRPr lang="en-US"/>
          </a:p>
        </p:txBody>
      </p:sp>
      <p:sp>
        <p:nvSpPr>
          <p:cNvPr id="3" name="Footer Placeholder 2">
            <a:extLst>
              <a:ext uri="{FF2B5EF4-FFF2-40B4-BE49-F238E27FC236}">
                <a16:creationId xmlns="" xmlns:a16="http://schemas.microsoft.com/office/drawing/2014/main" id="{1043B0AC-DF1A-4627-8326-3672517CE0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4E49CE19-51F7-43DC-8DB3-F98888AD5109}"/>
              </a:ext>
            </a:extLst>
          </p:cNvPr>
          <p:cNvSpPr>
            <a:spLocks noGrp="1"/>
          </p:cNvSpPr>
          <p:nvPr>
            <p:ph type="sldNum" sz="quarter" idx="12"/>
          </p:nvPr>
        </p:nvSpPr>
        <p:spPr/>
        <p:txBody>
          <a:bodyPr/>
          <a:lstStyle/>
          <a:p>
            <a:fld id="{09DE5FD0-7254-4F90-BC7F-C238F25A47E5}" type="slidenum">
              <a:rPr lang="en-US" smtClean="0"/>
              <a:t>‹#›</a:t>
            </a:fld>
            <a:endParaRPr lang="en-US"/>
          </a:p>
        </p:txBody>
      </p:sp>
      <p:grpSp>
        <p:nvGrpSpPr>
          <p:cNvPr id="5" name="Groupe 1"/>
          <p:cNvGrpSpPr/>
          <p:nvPr userDrawn="1"/>
        </p:nvGrpSpPr>
        <p:grpSpPr>
          <a:xfrm>
            <a:off x="8660560" y="325610"/>
            <a:ext cx="346641" cy="321477"/>
            <a:chOff x="11501102" y="171573"/>
            <a:chExt cx="419436" cy="388988"/>
          </a:xfrm>
        </p:grpSpPr>
        <p:sp>
          <p:nvSpPr>
            <p:cNvPr id="6"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Tree>
    <p:extLst>
      <p:ext uri="{BB962C8B-B14F-4D97-AF65-F5344CB8AC3E}">
        <p14:creationId xmlns:p14="http://schemas.microsoft.com/office/powerpoint/2010/main" val="41593679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85643E-00F7-44B9-A775-BA0B50EC6A8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 xmlns:a16="http://schemas.microsoft.com/office/drawing/2014/main" id="{B4BAF911-36ED-4D78-AE18-109EFF3C0C2F}"/>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411C361-609A-42BE-8C70-EFB8D6D066B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 xmlns:a16="http://schemas.microsoft.com/office/drawing/2014/main" id="{008E9BC7-FC40-4CB6-AFFF-74871422A6ED}"/>
              </a:ext>
            </a:extLst>
          </p:cNvPr>
          <p:cNvSpPr>
            <a:spLocks noGrp="1"/>
          </p:cNvSpPr>
          <p:nvPr>
            <p:ph type="dt" sz="half" idx="10"/>
          </p:nvPr>
        </p:nvSpPr>
        <p:spPr/>
        <p:txBody>
          <a:bodyPr/>
          <a:lstStyle/>
          <a:p>
            <a:fld id="{D14AD8C3-D400-42D3-B4EC-58A496C822D8}" type="datetimeFigureOut">
              <a:rPr lang="en-US" smtClean="0"/>
              <a:t>8/21/2018</a:t>
            </a:fld>
            <a:endParaRPr lang="en-US"/>
          </a:p>
        </p:txBody>
      </p:sp>
      <p:sp>
        <p:nvSpPr>
          <p:cNvPr id="6" name="Footer Placeholder 5">
            <a:extLst>
              <a:ext uri="{FF2B5EF4-FFF2-40B4-BE49-F238E27FC236}">
                <a16:creationId xmlns="" xmlns:a16="http://schemas.microsoft.com/office/drawing/2014/main" id="{E1037576-B9E2-49EA-84C7-072569E6F0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5DCD783-70C1-4B15-97F0-C98A2D77275B}"/>
              </a:ext>
            </a:extLst>
          </p:cNvPr>
          <p:cNvSpPr>
            <a:spLocks noGrp="1"/>
          </p:cNvSpPr>
          <p:nvPr>
            <p:ph type="sldNum" sz="quarter" idx="12"/>
          </p:nvPr>
        </p:nvSpPr>
        <p:spPr/>
        <p:txBody>
          <a:bodyPr/>
          <a:lstStyle/>
          <a:p>
            <a:fld id="{09DE5FD0-7254-4F90-BC7F-C238F25A47E5}" type="slidenum">
              <a:rPr lang="en-US" smtClean="0"/>
              <a:t>‹#›</a:t>
            </a:fld>
            <a:endParaRPr lang="en-US"/>
          </a:p>
        </p:txBody>
      </p:sp>
    </p:spTree>
    <p:extLst>
      <p:ext uri="{BB962C8B-B14F-4D97-AF65-F5344CB8AC3E}">
        <p14:creationId xmlns:p14="http://schemas.microsoft.com/office/powerpoint/2010/main" val="10704855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1CCB7F-0219-490F-9424-03B39DEF6A1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 xmlns:a16="http://schemas.microsoft.com/office/drawing/2014/main" id="{072E5847-F282-449D-8A19-6136F88C973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 xmlns:a16="http://schemas.microsoft.com/office/drawing/2014/main" id="{9777D35F-6452-49F5-820A-1AF4A14FF0F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 xmlns:a16="http://schemas.microsoft.com/office/drawing/2014/main" id="{FC6AAE91-A50F-4E25-BB45-5820F675468C}"/>
              </a:ext>
            </a:extLst>
          </p:cNvPr>
          <p:cNvSpPr>
            <a:spLocks noGrp="1"/>
          </p:cNvSpPr>
          <p:nvPr>
            <p:ph type="dt" sz="half" idx="10"/>
          </p:nvPr>
        </p:nvSpPr>
        <p:spPr/>
        <p:txBody>
          <a:bodyPr/>
          <a:lstStyle/>
          <a:p>
            <a:fld id="{D14AD8C3-D400-42D3-B4EC-58A496C822D8}" type="datetimeFigureOut">
              <a:rPr lang="en-US" smtClean="0"/>
              <a:t>8/21/2018</a:t>
            </a:fld>
            <a:endParaRPr lang="en-US"/>
          </a:p>
        </p:txBody>
      </p:sp>
      <p:sp>
        <p:nvSpPr>
          <p:cNvPr id="6" name="Footer Placeholder 5">
            <a:extLst>
              <a:ext uri="{FF2B5EF4-FFF2-40B4-BE49-F238E27FC236}">
                <a16:creationId xmlns="" xmlns:a16="http://schemas.microsoft.com/office/drawing/2014/main" id="{482FD13E-4379-4839-8F08-C728998A97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2176EFF-FC2C-40FC-ADCC-72F944F928C6}"/>
              </a:ext>
            </a:extLst>
          </p:cNvPr>
          <p:cNvSpPr>
            <a:spLocks noGrp="1"/>
          </p:cNvSpPr>
          <p:nvPr>
            <p:ph type="sldNum" sz="quarter" idx="12"/>
          </p:nvPr>
        </p:nvSpPr>
        <p:spPr/>
        <p:txBody>
          <a:bodyPr/>
          <a:lstStyle/>
          <a:p>
            <a:fld id="{09DE5FD0-7254-4F90-BC7F-C238F25A47E5}" type="slidenum">
              <a:rPr lang="en-US" smtClean="0"/>
              <a:t>‹#›</a:t>
            </a:fld>
            <a:endParaRPr lang="en-US"/>
          </a:p>
        </p:txBody>
      </p:sp>
    </p:spTree>
    <p:extLst>
      <p:ext uri="{BB962C8B-B14F-4D97-AF65-F5344CB8AC3E}">
        <p14:creationId xmlns:p14="http://schemas.microsoft.com/office/powerpoint/2010/main" val="20150376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32B14D-08FC-458F-BD0E-5A9528500D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8F13E213-4870-4433-B39E-6BA86467CDE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6442CF-9E47-46AB-A3C3-316A9A3B28AE}"/>
              </a:ext>
            </a:extLst>
          </p:cNvPr>
          <p:cNvSpPr>
            <a:spLocks noGrp="1"/>
          </p:cNvSpPr>
          <p:nvPr>
            <p:ph type="dt" sz="half" idx="10"/>
          </p:nvPr>
        </p:nvSpPr>
        <p:spPr/>
        <p:txBody>
          <a:bodyPr/>
          <a:lstStyle/>
          <a:p>
            <a:fld id="{D14AD8C3-D400-42D3-B4EC-58A496C822D8}" type="datetimeFigureOut">
              <a:rPr lang="en-US" smtClean="0"/>
              <a:t>8/21/2018</a:t>
            </a:fld>
            <a:endParaRPr lang="en-US"/>
          </a:p>
        </p:txBody>
      </p:sp>
      <p:sp>
        <p:nvSpPr>
          <p:cNvPr id="5" name="Footer Placeholder 4">
            <a:extLst>
              <a:ext uri="{FF2B5EF4-FFF2-40B4-BE49-F238E27FC236}">
                <a16:creationId xmlns="" xmlns:a16="http://schemas.microsoft.com/office/drawing/2014/main" id="{1F842D61-47D5-4B76-900C-64F94A36CE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EC17FD8-A6CC-4486-A836-2E4832AC22DE}"/>
              </a:ext>
            </a:extLst>
          </p:cNvPr>
          <p:cNvSpPr>
            <a:spLocks noGrp="1"/>
          </p:cNvSpPr>
          <p:nvPr>
            <p:ph type="sldNum" sz="quarter" idx="12"/>
          </p:nvPr>
        </p:nvSpPr>
        <p:spPr/>
        <p:txBody>
          <a:bodyPr/>
          <a:lstStyle/>
          <a:p>
            <a:fld id="{09DE5FD0-7254-4F90-BC7F-C238F25A47E5}" type="slidenum">
              <a:rPr lang="en-US" smtClean="0"/>
              <a:t>‹#›</a:t>
            </a:fld>
            <a:endParaRPr lang="en-US"/>
          </a:p>
        </p:txBody>
      </p:sp>
    </p:spTree>
    <p:extLst>
      <p:ext uri="{BB962C8B-B14F-4D97-AF65-F5344CB8AC3E}">
        <p14:creationId xmlns:p14="http://schemas.microsoft.com/office/powerpoint/2010/main" val="3794778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831F4CD6-8831-4AFA-AA39-64EFA4BD2932}"/>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C9F0B8F9-3F47-4ABE-9352-55E90B332166}"/>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5C83A52-B215-412C-9A0F-04C78C959D54}"/>
              </a:ext>
            </a:extLst>
          </p:cNvPr>
          <p:cNvSpPr>
            <a:spLocks noGrp="1"/>
          </p:cNvSpPr>
          <p:nvPr>
            <p:ph type="dt" sz="half" idx="10"/>
          </p:nvPr>
        </p:nvSpPr>
        <p:spPr/>
        <p:txBody>
          <a:bodyPr/>
          <a:lstStyle/>
          <a:p>
            <a:fld id="{D14AD8C3-D400-42D3-B4EC-58A496C822D8}" type="datetimeFigureOut">
              <a:rPr lang="en-US" smtClean="0"/>
              <a:t>8/21/2018</a:t>
            </a:fld>
            <a:endParaRPr lang="en-US"/>
          </a:p>
        </p:txBody>
      </p:sp>
      <p:sp>
        <p:nvSpPr>
          <p:cNvPr id="5" name="Footer Placeholder 4">
            <a:extLst>
              <a:ext uri="{FF2B5EF4-FFF2-40B4-BE49-F238E27FC236}">
                <a16:creationId xmlns="" xmlns:a16="http://schemas.microsoft.com/office/drawing/2014/main" id="{5D23F5C0-CF36-4009-9744-E982776AC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BBF58B8-55C1-48C6-A445-7D3A7E9B8F27}"/>
              </a:ext>
            </a:extLst>
          </p:cNvPr>
          <p:cNvSpPr>
            <a:spLocks noGrp="1"/>
          </p:cNvSpPr>
          <p:nvPr>
            <p:ph type="sldNum" sz="quarter" idx="12"/>
          </p:nvPr>
        </p:nvSpPr>
        <p:spPr/>
        <p:txBody>
          <a:bodyPr/>
          <a:lstStyle/>
          <a:p>
            <a:fld id="{09DE5FD0-7254-4F90-BC7F-C238F25A47E5}" type="slidenum">
              <a:rPr lang="en-US" smtClean="0"/>
              <a:t>‹#›</a:t>
            </a:fld>
            <a:endParaRPr lang="en-US"/>
          </a:p>
        </p:txBody>
      </p:sp>
    </p:spTree>
    <p:extLst>
      <p:ext uri="{BB962C8B-B14F-4D97-AF65-F5344CB8AC3E}">
        <p14:creationId xmlns:p14="http://schemas.microsoft.com/office/powerpoint/2010/main" val="8709911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Lee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641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64481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964D1"/>
                </a:solidFill>
              </a:defRPr>
            </a:lvl1pPr>
          </a:lstStyle>
          <a:p>
            <a:r>
              <a:rPr lang="en-US" dirty="0"/>
              <a:t>Click to edit Master title style</a:t>
            </a:r>
          </a:p>
        </p:txBody>
      </p:sp>
      <p:sp>
        <p:nvSpPr>
          <p:cNvPr id="3" name="Content Placeholder 2"/>
          <p:cNvSpPr>
            <a:spLocks noGrp="1"/>
          </p:cNvSpPr>
          <p:nvPr>
            <p:ph idx="1"/>
          </p:nvPr>
        </p:nvSpPr>
        <p:spPr/>
        <p:txBody>
          <a:bodyPr/>
          <a:lstStyle>
            <a:lvl1pPr marL="233363" indent="-233363">
              <a:defRPr lang="en-US" sz="1600" b="0" kern="1200" dirty="0" smtClean="0">
                <a:solidFill>
                  <a:schemeClr val="tx1"/>
                </a:solidFill>
                <a:latin typeface="+mj-lt"/>
                <a:ea typeface="+mn-ea"/>
                <a:cs typeface="Arial" pitchFamily="34" charset="0"/>
              </a:defRPr>
            </a:lvl1pPr>
            <a:lvl2pPr marL="457200" indent="-223838">
              <a:defRPr lang="en-US" sz="1600" b="0" kern="1200" dirty="0" smtClean="0">
                <a:solidFill>
                  <a:schemeClr val="tx1"/>
                </a:solidFill>
                <a:latin typeface="+mj-lt"/>
                <a:ea typeface="+mn-ea"/>
                <a:cs typeface="Arial" pitchFamily="34" charset="0"/>
              </a:defRPr>
            </a:lvl2pPr>
            <a:lvl3pPr>
              <a:defRPr lang="en-US" sz="1400" b="0" kern="1200" dirty="0" smtClean="0">
                <a:solidFill>
                  <a:schemeClr val="tx1"/>
                </a:solidFill>
                <a:latin typeface="+mj-lt"/>
                <a:ea typeface="+mn-ea"/>
                <a:cs typeface="Arial" pitchFamily="34" charset="0"/>
              </a:defRPr>
            </a:lvl3pPr>
            <a:lvl4pPr>
              <a:defRPr lang="en-US" sz="1200" b="0" kern="1200" dirty="0" smtClean="0">
                <a:solidFill>
                  <a:schemeClr val="tx1"/>
                </a:solidFill>
                <a:latin typeface="+mj-lt"/>
                <a:ea typeface="+mn-ea"/>
                <a:cs typeface="Arial" pitchFamily="34" charset="0"/>
              </a:defRPr>
            </a:lvl4pPr>
            <a:lvl5pPr>
              <a:defRPr lang="en-US" sz="1200" b="0" kern="1200" dirty="0">
                <a:solidFill>
                  <a:schemeClr val="tx1"/>
                </a:solidFill>
                <a:latin typeface="+mj-lt"/>
                <a:ea typeface="+mn-ea"/>
                <a:cs typeface="Arial" pitchFamily="34" charset="0"/>
              </a:defRPr>
            </a:lvl5pPr>
          </a:lstStyle>
          <a:p>
            <a:pPr marL="233363" lvl="0" indent="-233363" algn="l" defTabSz="914400" rtl="0" eaLnBrk="1" fontAlgn="base" latinLnBrk="0" hangingPunct="1">
              <a:spcBef>
                <a:spcPct val="0"/>
              </a:spcBef>
              <a:spcAft>
                <a:spcPts val="600"/>
              </a:spcAft>
              <a:buClr>
                <a:schemeClr val="accent2"/>
              </a:buClr>
              <a:buFont typeface="Wingdings" pitchFamily="2" charset="2"/>
              <a:buChar char="§"/>
            </a:pPr>
            <a:r>
              <a:rPr lang="en-US" dirty="0"/>
              <a:t>Click to edit Master text styles</a:t>
            </a:r>
          </a:p>
          <a:p>
            <a:pPr marL="233363" lvl="1" indent="-233363" algn="l" defTabSz="914400" rtl="0" eaLnBrk="1" fontAlgn="base" latinLnBrk="0" hangingPunct="1">
              <a:spcBef>
                <a:spcPct val="0"/>
              </a:spcBef>
              <a:spcAft>
                <a:spcPts val="600"/>
              </a:spcAft>
              <a:buClr>
                <a:schemeClr val="accent2"/>
              </a:buClr>
              <a:buFont typeface="Wingdings" pitchFamily="2" charset="2"/>
              <a:buChar char="§"/>
            </a:pPr>
            <a:r>
              <a:rPr lang="en-US" dirty="0"/>
              <a:t>Second level</a:t>
            </a:r>
          </a:p>
          <a:p>
            <a:pPr marL="233363" lvl="2" indent="-233363" algn="l" defTabSz="914400" rtl="0" eaLnBrk="1" fontAlgn="base" latinLnBrk="0" hangingPunct="1">
              <a:spcBef>
                <a:spcPct val="0"/>
              </a:spcBef>
              <a:spcAft>
                <a:spcPts val="600"/>
              </a:spcAft>
              <a:buClr>
                <a:schemeClr val="accent2"/>
              </a:buClr>
              <a:buFont typeface="Wingdings" pitchFamily="2" charset="2"/>
              <a:buChar char="§"/>
            </a:pPr>
            <a:r>
              <a:rPr lang="en-US" dirty="0"/>
              <a:t>Third level</a:t>
            </a:r>
          </a:p>
          <a:p>
            <a:pPr marL="233363" lvl="3" indent="-233363" algn="l" defTabSz="914400" rtl="0" eaLnBrk="1" fontAlgn="base" latinLnBrk="0" hangingPunct="1">
              <a:spcBef>
                <a:spcPct val="0"/>
              </a:spcBef>
              <a:spcAft>
                <a:spcPts val="600"/>
              </a:spcAft>
              <a:buClr>
                <a:schemeClr val="accent2"/>
              </a:buClr>
              <a:buFont typeface="Wingdings" pitchFamily="2" charset="2"/>
              <a:buChar char="§"/>
            </a:pPr>
            <a:r>
              <a:rPr lang="en-US" dirty="0"/>
              <a:t>Fourth level</a:t>
            </a:r>
          </a:p>
          <a:p>
            <a:pPr marL="233363" lvl="4" indent="-233363" algn="l" defTabSz="914400" rtl="0" eaLnBrk="1" fontAlgn="base" latinLnBrk="0" hangingPunct="1">
              <a:spcBef>
                <a:spcPct val="0"/>
              </a:spcBef>
              <a:spcAft>
                <a:spcPts val="600"/>
              </a:spcAft>
              <a:buClr>
                <a:schemeClr val="accent2"/>
              </a:buClr>
              <a:buFont typeface="Wingdings" pitchFamily="2" charset="2"/>
              <a:buChar char="§"/>
            </a:pPr>
            <a:r>
              <a:rPr lang="en-US" dirty="0"/>
              <a:t>Fifth level</a:t>
            </a:r>
          </a:p>
        </p:txBody>
      </p:sp>
      <p:grpSp>
        <p:nvGrpSpPr>
          <p:cNvPr id="4" name="Groupe 1"/>
          <p:cNvGrpSpPr/>
          <p:nvPr userDrawn="1"/>
        </p:nvGrpSpPr>
        <p:grpSpPr>
          <a:xfrm>
            <a:off x="8660560" y="325610"/>
            <a:ext cx="346641" cy="321477"/>
            <a:chOff x="11501102" y="171573"/>
            <a:chExt cx="419436" cy="388988"/>
          </a:xfrm>
        </p:grpSpPr>
        <p:sp>
          <p:nvSpPr>
            <p:cNvPr id="5"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9" name="Rectangle 8"/>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66" name="think-cell Slide" r:id="rId5" imgW="360" imgH="360" progId="">
                  <p:embed/>
                </p:oleObj>
              </mc:Choice>
              <mc:Fallback>
                <p:oleObj name="think-cell Slide" r:id="rId5" imgW="360" imgH="360" progId="">
                  <p:embed/>
                  <p:pic>
                    <p:nvPicPr>
                      <p:cNvPr id="0" name="Picture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a:xfrm>
            <a:off x="0" y="705190"/>
            <a:ext cx="9144000" cy="1143240"/>
          </a:xfrm>
          <a:prstGeom prst="rect">
            <a:avLst/>
          </a:prstGeom>
        </p:spPr>
        <p:txBody>
          <a:bodyPr lIns="330588" tIns="33059" rIns="33059" bIns="33059" anchor="ctr" anchorCtr="0"/>
          <a:lstStyle>
            <a:lvl1pPr algn="l">
              <a:defRPr sz="3600" b="1">
                <a:solidFill>
                  <a:schemeClr val="tx1"/>
                </a:solidFill>
                <a:latin typeface="Arial" pitchFamily="34" charset="0"/>
                <a:cs typeface="Arial" pitchFamily="34" charset="0"/>
              </a:defRPr>
            </a:lvl1pPr>
          </a:lstStyle>
          <a:p>
            <a:pPr lvl="0"/>
            <a:r>
              <a:rPr lang="en-US" noProof="0" dirty="0"/>
              <a:t>Click to edit Master text style</a:t>
            </a:r>
          </a:p>
        </p:txBody>
      </p:sp>
      <p:sp>
        <p:nvSpPr>
          <p:cNvPr id="8" name="Text Placeholder 7"/>
          <p:cNvSpPr>
            <a:spLocks noGrp="1"/>
          </p:cNvSpPr>
          <p:nvPr>
            <p:ph type="body" sz="quarter" idx="10"/>
          </p:nvPr>
        </p:nvSpPr>
        <p:spPr>
          <a:xfrm>
            <a:off x="336550" y="1847850"/>
            <a:ext cx="7258050" cy="307777"/>
          </a:xfr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p:txBody>
      </p:sp>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11" name="Rectangle 10"/>
          <p:cNvSpPr/>
          <p:nvPr userDrawn="1"/>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2260923F-298E-4AEB-B63B-1CD84A4F3722}"/>
              </a:ext>
            </a:extLst>
          </p:cNvPr>
          <p:cNvSpPr>
            <a:spLocks noGrp="1"/>
          </p:cNvSpPr>
          <p:nvPr>
            <p:ph type="title"/>
          </p:nvPr>
        </p:nvSpPr>
        <p:spPr>
          <a:xfrm>
            <a:off x="193221" y="278040"/>
            <a:ext cx="7886700" cy="476703"/>
          </a:xfrm>
        </p:spPr>
        <p:txBody>
          <a:bodyPr>
            <a:normAutofit/>
          </a:bodyPr>
          <a:lstStyle>
            <a:lvl1pPr>
              <a:defRPr lang="en-US" sz="2200" b="1" kern="1200" dirty="0">
                <a:solidFill>
                  <a:srgbClr val="6964D1"/>
                </a:solidFill>
                <a:latin typeface="Arial" pitchFamily="34" charset="0"/>
                <a:ea typeface="+mj-ea"/>
                <a:cs typeface="Arial" pitchFamily="34" charset="0"/>
              </a:defRPr>
            </a:lvl1pPr>
          </a:lstStyle>
          <a:p>
            <a:pPr lvl="0" algn="l" defTabSz="914400" rtl="0" eaLnBrk="1" fontAlgn="base" latinLnBrk="0" hangingPunct="1">
              <a:lnSpc>
                <a:spcPts val="2251"/>
              </a:lnSpc>
              <a:spcBef>
                <a:spcPct val="0"/>
              </a:spcBef>
              <a:spcAft>
                <a:spcPct val="0"/>
              </a:spcAft>
              <a:buNone/>
            </a:pPr>
            <a:r>
              <a:rPr lang="en-US" dirty="0"/>
              <a:t>Click to edit Master title style</a:t>
            </a:r>
          </a:p>
        </p:txBody>
      </p:sp>
      <p:grpSp>
        <p:nvGrpSpPr>
          <p:cNvPr id="4" name="Groupe 1"/>
          <p:cNvGrpSpPr/>
          <p:nvPr userDrawn="1"/>
        </p:nvGrpSpPr>
        <p:grpSpPr>
          <a:xfrm>
            <a:off x="8660560" y="325610"/>
            <a:ext cx="346641" cy="321477"/>
            <a:chOff x="11501102" y="171573"/>
            <a:chExt cx="419436" cy="388988"/>
          </a:xfrm>
        </p:grpSpPr>
        <p:sp>
          <p:nvSpPr>
            <p:cNvPr id="5"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8" name="Rectangle 7"/>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05991" y="1773314"/>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1" kern="1200" dirty="0">
                <a:solidFill>
                  <a:schemeClr val="tx1"/>
                </a:solidFill>
                <a:latin typeface="Montserrat Semi"/>
                <a:ea typeface="Verdana" panose="020B0604030504040204" pitchFamily="34" charset="0"/>
                <a:cs typeface="Verdana" panose="020B0604030504040204" pitchFamily="34" charset="0"/>
              </a:defRPr>
            </a:lvl1pPr>
          </a:lstStyle>
          <a:p>
            <a:pPr marL="0" lvl="0"/>
            <a:r>
              <a:rPr lang="en-US" dirty="0"/>
              <a:t>Click to insert title</a:t>
            </a:r>
          </a:p>
        </p:txBody>
      </p:sp>
      <p:sp>
        <p:nvSpPr>
          <p:cNvPr id="12" name="Subtitle 2"/>
          <p:cNvSpPr>
            <a:spLocks noGrp="1"/>
          </p:cNvSpPr>
          <p:nvPr>
            <p:ph type="subTitle" idx="1" hasCustomPrompt="1"/>
          </p:nvPr>
        </p:nvSpPr>
        <p:spPr>
          <a:xfrm>
            <a:off x="305991" y="2636912"/>
            <a:ext cx="3725949" cy="179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latin typeface="Ubuntu" panose="020B0504030602030204" pitchFamily="34" charset="0"/>
              </a:defRPr>
            </a:lvl1pPr>
          </a:lstStyle>
          <a:p>
            <a:pPr marL="0" lvl="0"/>
            <a:r>
              <a:rPr lang="en-US" dirty="0"/>
              <a:t>Click to insert presenter, location, and date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60631" y="316196"/>
            <a:ext cx="736013" cy="653760"/>
          </a:xfrm>
          <a:prstGeom prst="rect">
            <a:avLst/>
          </a:prstGeom>
        </p:spPr>
      </p:pic>
      <p:pic>
        <p:nvPicPr>
          <p:cNvPr id="9"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3" cstate="print">
            <a:extLst>
              <a:ext uri="{96DAC541-7B7A-43D3-8B79-37D633B846F1}">
                <asvg:svgBlip xmlns="" xmlns:asvg="http://schemas.microsoft.com/office/drawing/2016/SVG/main" r:embed="rId5"/>
              </a:ext>
            </a:extLst>
          </a:blip>
          <a:stretch>
            <a:fillRect/>
          </a:stretch>
        </p:blipFill>
        <p:spPr>
          <a:xfrm>
            <a:off x="407988" y="438004"/>
            <a:ext cx="2286000" cy="510013"/>
          </a:xfrm>
          <a:prstGeom prst="rect">
            <a:avLst/>
          </a:prstGeom>
        </p:spPr>
      </p:pic>
      <p:pic>
        <p:nvPicPr>
          <p:cNvPr id="10" name="Picture 9" descr="Our_Universcity_Logotype-01.png"/>
          <p:cNvPicPr>
            <a:picLocks noChangeAspect="1"/>
          </p:cNvPicPr>
          <p:nvPr userDrawn="1"/>
        </p:nvPicPr>
        <p:blipFill>
          <a:blip r:embed="rId6" cstate="print"/>
          <a:stretch>
            <a:fillRect/>
          </a:stretch>
        </p:blipFill>
        <p:spPr>
          <a:xfrm>
            <a:off x="3287688" y="404664"/>
            <a:ext cx="2160240" cy="521438"/>
          </a:xfrm>
          <a:prstGeom prst="rect">
            <a:avLst/>
          </a:prstGeom>
        </p:spPr>
      </p:pic>
    </p:spTree>
    <p:extLst>
      <p:ext uri="{BB962C8B-B14F-4D97-AF65-F5344CB8AC3E}">
        <p14:creationId xmlns:p14="http://schemas.microsoft.com/office/powerpoint/2010/main" val="386121114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721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ontent_Subtitle_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4376"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Espace réservé du texte 7"/>
          <p:cNvSpPr>
            <a:spLocks noGrp="1"/>
          </p:cNvSpPr>
          <p:nvPr>
            <p:ph type="body" sz="quarter" idx="11" hasCustomPrompt="1"/>
            <p:custDataLst>
              <p:tags r:id="rId3"/>
            </p:custDataLst>
          </p:nvPr>
        </p:nvSpPr>
        <p:spPr>
          <a:xfrm>
            <a:off x="252046" y="1412721"/>
            <a:ext cx="8639908" cy="300082"/>
          </a:xfrm>
          <a:prstGeom prst="rect">
            <a:avLst/>
          </a:prstGeom>
        </p:spPr>
        <p:txBody>
          <a:bodyPr>
            <a:spAutoFit/>
          </a:bodyPr>
          <a:lstStyle>
            <a:lvl1pPr marL="0" indent="0">
              <a:buNone/>
              <a:defRPr lang="fr-FR" sz="1500" b="1" i="0" kern="1200" dirty="0" smtClean="0">
                <a:solidFill>
                  <a:srgbClr val="6964D1"/>
                </a:solidFill>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11" name="Content Placeholder 10"/>
          <p:cNvSpPr>
            <a:spLocks noGrp="1"/>
          </p:cNvSpPr>
          <p:nvPr>
            <p:ph sz="quarter" idx="15"/>
          </p:nvPr>
        </p:nvSpPr>
        <p:spPr>
          <a:xfrm>
            <a:off x="252046" y="1772771"/>
            <a:ext cx="8639908" cy="4464620"/>
          </a:xfrm>
        </p:spPr>
        <p:txBody>
          <a:bodyPr>
            <a:normAutofit/>
          </a:bodyPr>
          <a:lstStyle>
            <a:lvl1pPr>
              <a:defRPr sz="1300"/>
            </a:lvl1pPr>
            <a:lvl2pPr>
              <a:defRPr sz="1300"/>
            </a:lvl2pPr>
            <a:lvl3pPr>
              <a:defRPr sz="1300"/>
            </a:lvl3pPr>
            <a:lvl4pPr marL="501174" indent="-167058">
              <a:defRPr sz="1300"/>
            </a:lvl4pPr>
            <a:lvl5pPr marL="659440" indent="-158265">
              <a:defRPr sz="1300"/>
            </a:lvl5pPr>
            <a:lvl6pPr>
              <a:defRPr/>
            </a:lvl6pPr>
            <a:lvl7pPr>
              <a:defRPr/>
            </a:lvl7pPr>
            <a:lvl8pPr>
              <a:defRPr/>
            </a:lvl8pPr>
            <a:lvl9pPr>
              <a:defRPr/>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Title 1">
            <a:extLst>
              <a:ext uri="{FF2B5EF4-FFF2-40B4-BE49-F238E27FC236}">
                <a16:creationId xmlns="" xmlns:a16="http://schemas.microsoft.com/office/drawing/2014/main" id="{2260923F-298E-4AEB-B63B-1CD84A4F3722}"/>
              </a:ext>
            </a:extLst>
          </p:cNvPr>
          <p:cNvSpPr>
            <a:spLocks noGrp="1"/>
          </p:cNvSpPr>
          <p:nvPr>
            <p:ph type="title"/>
          </p:nvPr>
        </p:nvSpPr>
        <p:spPr>
          <a:xfrm>
            <a:off x="193221" y="278040"/>
            <a:ext cx="7886700" cy="476703"/>
          </a:xfrm>
        </p:spPr>
        <p:txBody>
          <a:bodyPr>
            <a:normAutofit/>
          </a:bodyPr>
          <a:lstStyle>
            <a:lvl1pPr>
              <a:defRPr lang="en-US" sz="2200" b="1" kern="1200" dirty="0">
                <a:solidFill>
                  <a:srgbClr val="6964D1"/>
                </a:solidFill>
                <a:latin typeface="Arial" pitchFamily="34" charset="0"/>
                <a:ea typeface="+mj-ea"/>
                <a:cs typeface="Arial" pitchFamily="34" charset="0"/>
              </a:defRPr>
            </a:lvl1pPr>
          </a:lstStyle>
          <a:p>
            <a:pPr lvl="0" algn="l" defTabSz="914400" rtl="0" eaLnBrk="1" fontAlgn="base" latinLnBrk="0" hangingPunct="1">
              <a:lnSpc>
                <a:spcPts val="2251"/>
              </a:lnSpc>
              <a:spcBef>
                <a:spcPct val="0"/>
              </a:spcBef>
              <a:spcAft>
                <a:spcPct val="0"/>
              </a:spcAft>
              <a:buNone/>
            </a:pPr>
            <a:r>
              <a:rPr lang="en-US" dirty="0"/>
              <a:t>Click to edit Master title style</a:t>
            </a:r>
          </a:p>
        </p:txBody>
      </p:sp>
      <p:grpSp>
        <p:nvGrpSpPr>
          <p:cNvPr id="7" name="Groupe 1"/>
          <p:cNvGrpSpPr/>
          <p:nvPr userDrawn="1"/>
        </p:nvGrpSpPr>
        <p:grpSpPr>
          <a:xfrm>
            <a:off x="8660560" y="325610"/>
            <a:ext cx="346641" cy="321477"/>
            <a:chOff x="11501102" y="171573"/>
            <a:chExt cx="419436" cy="388988"/>
          </a:xfrm>
        </p:grpSpPr>
        <p:sp>
          <p:nvSpPr>
            <p:cNvPr id="9"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13" name="Rectangle 12"/>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573500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Lee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539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43676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Shape 6"/>
        <p:cNvGrpSpPr/>
        <p:nvPr/>
      </p:nvGrpSpPr>
      <p:grpSpPr>
        <a:xfrm>
          <a:off x="0" y="0"/>
          <a:ext cx="0" cy="0"/>
          <a:chOff x="0" y="0"/>
          <a:chExt cx="0" cy="0"/>
        </a:xfrm>
      </p:grpSpPr>
      <p:sp>
        <p:nvSpPr>
          <p:cNvPr id="7" name="Shape 7"/>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spcBef>
                <a:spcPts val="0"/>
              </a:spcBef>
              <a:buNone/>
            </a:pPr>
            <a:fld id="{00000000-1234-1234-1234-123412341234}" type="slidenum">
              <a:rPr lang="en">
                <a:latin typeface="Open Sans"/>
                <a:ea typeface="Open Sans"/>
                <a:cs typeface="Open Sans"/>
                <a:sym typeface="Open Sans"/>
              </a:rPr>
              <a:t>‹#›</a:t>
            </a:fld>
            <a:endParaRPr lang="en">
              <a:latin typeface="Open Sans"/>
              <a:ea typeface="Open Sans"/>
              <a:cs typeface="Open Sans"/>
              <a:sym typeface="Open Sans"/>
            </a:endParaRPr>
          </a:p>
        </p:txBody>
      </p:sp>
      <p:sp>
        <p:nvSpPr>
          <p:cNvPr id="10" name="Title 1"/>
          <p:cNvSpPr>
            <a:spLocks noGrp="1"/>
          </p:cNvSpPr>
          <p:nvPr>
            <p:ph type="title"/>
          </p:nvPr>
        </p:nvSpPr>
        <p:spPr>
          <a:xfrm>
            <a:off x="3" y="25263"/>
            <a:ext cx="8823957" cy="822960"/>
          </a:xfrm>
        </p:spPr>
        <p:txBody>
          <a:bodyPr/>
          <a:lstStyle>
            <a:lvl1pPr>
              <a:defRPr>
                <a:solidFill>
                  <a:srgbClr val="6964D1"/>
                </a:solidFill>
              </a:defRPr>
            </a:lvl1pPr>
          </a:lstStyle>
          <a:p>
            <a:r>
              <a:rPr lang="en-US" dirty="0"/>
              <a:t>Click to edit Master title style</a:t>
            </a:r>
          </a:p>
        </p:txBody>
      </p:sp>
      <p:grpSp>
        <p:nvGrpSpPr>
          <p:cNvPr id="13" name="Groupe 1"/>
          <p:cNvGrpSpPr/>
          <p:nvPr userDrawn="1"/>
        </p:nvGrpSpPr>
        <p:grpSpPr>
          <a:xfrm>
            <a:off x="8660560" y="325610"/>
            <a:ext cx="346641" cy="321477"/>
            <a:chOff x="11501102" y="171573"/>
            <a:chExt cx="419436" cy="388988"/>
          </a:xfrm>
        </p:grpSpPr>
        <p:sp>
          <p:nvSpPr>
            <p:cNvPr id="14"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17" name="Rectangle 16"/>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extLst>
      <p:ext uri="{BB962C8B-B14F-4D97-AF65-F5344CB8AC3E}">
        <p14:creationId xmlns:p14="http://schemas.microsoft.com/office/powerpoint/2010/main" val="388250113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hyperlink" Target="http://www.facebook.com/Capgemini" TargetMode="External"/><Relationship Id="rId26" Type="http://schemas.openxmlformats.org/officeDocument/2006/relationships/hyperlink" Target="http://www.slideshare.net/capgemini" TargetMode="External"/><Relationship Id="rId3" Type="http://schemas.openxmlformats.org/officeDocument/2006/relationships/vmlDrawing" Target="../drawings/vmlDrawing4.vml"/><Relationship Id="rId21" Type="http://schemas.openxmlformats.org/officeDocument/2006/relationships/image" Target="../media/image12.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2.emf"/><Relationship Id="rId25" Type="http://schemas.openxmlformats.org/officeDocument/2006/relationships/image" Target="../media/image14.png"/><Relationship Id="rId2" Type="http://schemas.openxmlformats.org/officeDocument/2006/relationships/theme" Target="../theme/theme2.xml"/><Relationship Id="rId16" Type="http://schemas.openxmlformats.org/officeDocument/2006/relationships/image" Target="../media/image5.emf"/><Relationship Id="rId20" Type="http://schemas.openxmlformats.org/officeDocument/2006/relationships/hyperlink" Target="http://www.linkedin.com/company/capgemini" TargetMode="External"/><Relationship Id="rId1" Type="http://schemas.openxmlformats.org/officeDocument/2006/relationships/slideLayout" Target="../slideLayouts/slideLayout12.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hyperlink" Target="http://www.youtube.com/capgemini" TargetMode="External"/><Relationship Id="rId5" Type="http://schemas.openxmlformats.org/officeDocument/2006/relationships/tags" Target="../tags/tag11.xml"/><Relationship Id="rId15" Type="http://schemas.openxmlformats.org/officeDocument/2006/relationships/oleObject" Target="../embeddings/oleObject4.bin"/><Relationship Id="rId23" Type="http://schemas.openxmlformats.org/officeDocument/2006/relationships/image" Target="../media/image13.png"/><Relationship Id="rId10" Type="http://schemas.openxmlformats.org/officeDocument/2006/relationships/tags" Target="../tags/tag16.xml"/><Relationship Id="rId19" Type="http://schemas.openxmlformats.org/officeDocument/2006/relationships/image" Target="../media/image11.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image" Target="../media/image10.jpeg"/><Relationship Id="rId22" Type="http://schemas.openxmlformats.org/officeDocument/2006/relationships/hyperlink" Target="http://www.twitter.com/capgemini" TargetMode="External"/><Relationship Id="rId27" Type="http://schemas.openxmlformats.org/officeDocument/2006/relationships/image" Target="../media/image15.gif"/></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image" Target="../media/image5.emf"/><Relationship Id="rId26" Type="http://schemas.openxmlformats.org/officeDocument/2006/relationships/hyperlink" Target="http://www.youtube.com/capgemini" TargetMode="External"/><Relationship Id="rId3" Type="http://schemas.openxmlformats.org/officeDocument/2006/relationships/slideLayout" Target="../slideLayouts/slideLayout15.xml"/><Relationship Id="rId21" Type="http://schemas.openxmlformats.org/officeDocument/2006/relationships/image" Target="../media/image11.pn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oleObject" Target="../embeddings/oleObject6.bin"/><Relationship Id="rId25" Type="http://schemas.openxmlformats.org/officeDocument/2006/relationships/image" Target="../media/image13.png"/><Relationship Id="rId2" Type="http://schemas.openxmlformats.org/officeDocument/2006/relationships/slideLayout" Target="../slideLayouts/slideLayout14.xml"/><Relationship Id="rId16" Type="http://schemas.openxmlformats.org/officeDocument/2006/relationships/image" Target="../media/image3.jpeg"/><Relationship Id="rId20" Type="http://schemas.openxmlformats.org/officeDocument/2006/relationships/hyperlink" Target="http://www.facebook.com/Capgemini" TargetMode="External"/><Relationship Id="rId29" Type="http://schemas.openxmlformats.org/officeDocument/2006/relationships/image" Target="../media/image15.gif"/><Relationship Id="rId1" Type="http://schemas.openxmlformats.org/officeDocument/2006/relationships/slideLayout" Target="../slideLayouts/slideLayout13.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hyperlink" Target="http://www.twitter.com/capgemini" TargetMode="External"/><Relationship Id="rId5" Type="http://schemas.openxmlformats.org/officeDocument/2006/relationships/vmlDrawing" Target="../drawings/vmlDrawing6.vml"/><Relationship Id="rId15" Type="http://schemas.openxmlformats.org/officeDocument/2006/relationships/tags" Target="../tags/tag30.xml"/><Relationship Id="rId23" Type="http://schemas.openxmlformats.org/officeDocument/2006/relationships/image" Target="../media/image12.png"/><Relationship Id="rId28" Type="http://schemas.openxmlformats.org/officeDocument/2006/relationships/hyperlink" Target="http://www.slideshare.net/capgemini" TargetMode="External"/><Relationship Id="rId10" Type="http://schemas.openxmlformats.org/officeDocument/2006/relationships/tags" Target="../tags/tag25.xml"/><Relationship Id="rId19" Type="http://schemas.openxmlformats.org/officeDocument/2006/relationships/image" Target="../media/image2.emf"/><Relationship Id="rId4" Type="http://schemas.openxmlformats.org/officeDocument/2006/relationships/theme" Target="../theme/theme3.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hyperlink" Target="http://www.linkedin.com/company/capgemini" TargetMode="External"/><Relationship Id="rId27" Type="http://schemas.openxmlformats.org/officeDocument/2006/relationships/image" Target="../media/image1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4.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Line 7"/>
          <p:cNvSpPr>
            <a:spLocks noChangeShapeType="1"/>
          </p:cNvSpPr>
          <p:nvPr/>
        </p:nvSpPr>
        <p:spPr bwMode="gray">
          <a:xfrm>
            <a:off x="8691563" y="6500813"/>
            <a:ext cx="0" cy="239712"/>
          </a:xfrm>
          <a:prstGeom prst="line">
            <a:avLst/>
          </a:prstGeom>
          <a:noFill/>
          <a:ln w="9525">
            <a:solidFill>
              <a:srgbClr val="969696"/>
            </a:solidFill>
            <a:round/>
            <a:headEnd/>
            <a:tailEnd/>
          </a:ln>
          <a:effectLst/>
        </p:spPr>
        <p:txBody>
          <a:bodyPr wrap="none" anchor="ctr"/>
          <a:lstStyle/>
          <a:p>
            <a:endParaRPr lang="en-US">
              <a:solidFill>
                <a:schemeClr val="tx2"/>
              </a:solidFill>
            </a:endParaRPr>
          </a:p>
        </p:txBody>
      </p:sp>
      <p:sp>
        <p:nvSpPr>
          <p:cNvPr id="15" name="Text Box 8"/>
          <p:cNvSpPr txBox="1">
            <a:spLocks noChangeArrowheads="1"/>
          </p:cNvSpPr>
          <p:nvPr/>
        </p:nvSpPr>
        <p:spPr bwMode="gray">
          <a:xfrm>
            <a:off x="8691564" y="6499225"/>
            <a:ext cx="452437" cy="242888"/>
          </a:xfrm>
          <a:prstGeom prst="rect">
            <a:avLst/>
          </a:prstGeom>
          <a:noFill/>
          <a:ln w="12700" algn="ctr">
            <a:noFill/>
            <a:miter lim="800000"/>
            <a:headEnd/>
            <a:tailEnd type="none" w="lg" len="lg"/>
          </a:ln>
          <a:effectLst/>
        </p:spPr>
        <p:txBody>
          <a:bodyPr anchor="ctr" anchorCtr="1"/>
          <a:lstStyle/>
          <a:p>
            <a:pPr eaLnBrk="0" hangingPunct="0">
              <a:lnSpc>
                <a:spcPct val="85000"/>
              </a:lnSpc>
            </a:pPr>
            <a:fld id="{D8875A08-D8CE-4767-B6E0-EF624296B065}" type="slidenum">
              <a:rPr lang="en-US" sz="800">
                <a:solidFill>
                  <a:srgbClr val="969696"/>
                </a:solidFill>
                <a:latin typeface="Arial Narrow" pitchFamily="34" charset="0"/>
              </a:rPr>
              <a:pPr eaLnBrk="0" hangingPunct="0">
                <a:lnSpc>
                  <a:spcPct val="85000"/>
                </a:lnSpc>
              </a:pPr>
              <a:t>‹#›</a:t>
            </a:fld>
            <a:endParaRPr lang="en-US" sz="800">
              <a:solidFill>
                <a:srgbClr val="969696"/>
              </a:solidFill>
              <a:latin typeface="Arial Narrow" pitchFamily="34" charset="0"/>
            </a:endParaRPr>
          </a:p>
        </p:txBody>
      </p:sp>
      <p:sp>
        <p:nvSpPr>
          <p:cNvPr id="16" name="Text Box 9"/>
          <p:cNvSpPr txBox="1">
            <a:spLocks noChangeArrowheads="1"/>
          </p:cNvSpPr>
          <p:nvPr/>
        </p:nvSpPr>
        <p:spPr bwMode="gray">
          <a:xfrm>
            <a:off x="4106863" y="6548438"/>
            <a:ext cx="4551363" cy="170816"/>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600" dirty="0">
                <a:solidFill>
                  <a:schemeClr val="tx2"/>
                </a:solidFill>
                <a:latin typeface="Arial Narrow" pitchFamily="34" charset="0"/>
              </a:rPr>
              <a:t>The information contained in this document is proprietary. Copyright © </a:t>
            </a:r>
            <a:r>
              <a:rPr lang="en-US" sz="600" dirty="0" smtClean="0">
                <a:solidFill>
                  <a:schemeClr val="tx2"/>
                </a:solidFill>
                <a:latin typeface="Arial Narrow" pitchFamily="34" charset="0"/>
              </a:rPr>
              <a:t>2018 </a:t>
            </a:r>
            <a:r>
              <a:rPr lang="en-US" sz="600" dirty="0">
                <a:solidFill>
                  <a:schemeClr val="tx2"/>
                </a:solidFill>
                <a:latin typeface="Arial Narrow" pitchFamily="34" charset="0"/>
              </a:rPr>
              <a:t>Capgemini. All rights reserved.</a:t>
            </a:r>
          </a:p>
        </p:txBody>
      </p:sp>
      <p:sp>
        <p:nvSpPr>
          <p:cNvPr id="13" name="Freeform 4"/>
          <p:cNvSpPr>
            <a:spLocks/>
          </p:cNvSpPr>
          <p:nvPr>
            <p:custDataLst>
              <p:tags r:id="rId13"/>
            </p:custDataLst>
          </p:nvPr>
        </p:nvSpPr>
        <p:spPr bwMode="auto">
          <a:xfrm>
            <a:off x="3" y="504952"/>
            <a:ext cx="9143998" cy="67211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2"/>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4" name="Rectangle 3"/>
          <p:cNvSpPr/>
          <p:nvPr userDrawn="1"/>
        </p:nvSpPr>
        <p:spPr>
          <a:xfrm>
            <a:off x="-1" y="436743"/>
            <a:ext cx="9144001" cy="1132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2" name="Title Placeholder 1"/>
          <p:cNvSpPr>
            <a:spLocks noGrp="1"/>
          </p:cNvSpPr>
          <p:nvPr>
            <p:ph type="title"/>
          </p:nvPr>
        </p:nvSpPr>
        <p:spPr>
          <a:xfrm>
            <a:off x="3" y="25263"/>
            <a:ext cx="8823957" cy="822960"/>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p>
            <a:r>
              <a:rPr lang="en-US" dirty="0"/>
              <a:t>Click to edit Master title style</a:t>
            </a:r>
          </a:p>
        </p:txBody>
      </p:sp>
      <p:sp>
        <p:nvSpPr>
          <p:cNvPr id="3" name="Text Placeholder 2"/>
          <p:cNvSpPr>
            <a:spLocks noGrp="1"/>
          </p:cNvSpPr>
          <p:nvPr>
            <p:ph type="body" idx="1"/>
          </p:nvPr>
        </p:nvSpPr>
        <p:spPr>
          <a:xfrm>
            <a:off x="320040" y="1234215"/>
            <a:ext cx="8503920" cy="1384995"/>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spAutoFit/>
          </a:bodyPr>
          <a:lstStyle/>
          <a:p>
            <a:pPr marL="233363" lvl="0" indent="-233363" algn="l" defTabSz="914400" rtl="0" eaLnBrk="1" fontAlgn="base" latinLnBrk="0" hangingPunct="1">
              <a:spcBef>
                <a:spcPct val="0"/>
              </a:spcBef>
              <a:spcAft>
                <a:spcPts val="600"/>
              </a:spcAft>
              <a:buClr>
                <a:schemeClr val="accent2"/>
              </a:buClr>
              <a:buFont typeface="Wingdings" pitchFamily="2" charset="2"/>
              <a:buChar char="§"/>
            </a:pPr>
            <a:r>
              <a:rPr lang="en-US" dirty="0"/>
              <a:t>Click to edit Master text styles</a:t>
            </a:r>
          </a:p>
          <a:p>
            <a:pPr marL="233363" lvl="1" indent="-233363" algn="l" defTabSz="914400" rtl="0" eaLnBrk="1" fontAlgn="base" latinLnBrk="0" hangingPunct="1">
              <a:spcBef>
                <a:spcPct val="0"/>
              </a:spcBef>
              <a:spcAft>
                <a:spcPts val="600"/>
              </a:spcAft>
              <a:buClr>
                <a:schemeClr val="accent2"/>
              </a:buClr>
              <a:buFont typeface="Wingdings" pitchFamily="2" charset="2"/>
              <a:buChar char="§"/>
            </a:pPr>
            <a:r>
              <a:rPr lang="en-US" dirty="0"/>
              <a:t>Second level</a:t>
            </a:r>
          </a:p>
          <a:p>
            <a:pPr marL="233363" lvl="2" indent="-233363" algn="l" defTabSz="914400" rtl="0" eaLnBrk="1" fontAlgn="base" latinLnBrk="0" hangingPunct="1">
              <a:spcBef>
                <a:spcPct val="0"/>
              </a:spcBef>
              <a:spcAft>
                <a:spcPts val="600"/>
              </a:spcAft>
              <a:buClr>
                <a:schemeClr val="accent2"/>
              </a:buClr>
              <a:buFont typeface="Wingdings" pitchFamily="2" charset="2"/>
              <a:buChar char="§"/>
            </a:pPr>
            <a:r>
              <a:rPr lang="en-US" dirty="0"/>
              <a:t>Third level</a:t>
            </a:r>
          </a:p>
          <a:p>
            <a:pPr marL="233363" lvl="3" indent="-233363" algn="l" defTabSz="914400" rtl="0" eaLnBrk="1" fontAlgn="base" latinLnBrk="0" hangingPunct="1">
              <a:spcBef>
                <a:spcPct val="0"/>
              </a:spcBef>
              <a:spcAft>
                <a:spcPts val="600"/>
              </a:spcAft>
              <a:buClr>
                <a:schemeClr val="accent2"/>
              </a:buClr>
              <a:buFont typeface="Wingdings" pitchFamily="2" charset="2"/>
              <a:buChar char="§"/>
            </a:pPr>
            <a:r>
              <a:rPr lang="en-US" dirty="0"/>
              <a:t>Fourth level</a:t>
            </a:r>
          </a:p>
          <a:p>
            <a:pPr marL="233363" lvl="4" indent="-233363" algn="l" defTabSz="914400" rtl="0" eaLnBrk="1" fontAlgn="base" latinLnBrk="0" hangingPunct="1">
              <a:spcBef>
                <a:spcPct val="0"/>
              </a:spcBef>
              <a:spcAft>
                <a:spcPts val="600"/>
              </a:spcAft>
              <a:buClr>
                <a:schemeClr val="accent2"/>
              </a:buClr>
              <a:buFont typeface="Wingdings" pitchFamily="2" charset="2"/>
              <a:buChar char="§"/>
            </a:pPr>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8" r:id="rId4"/>
    <p:sldLayoutId id="2147483654" r:id="rId5"/>
    <p:sldLayoutId id="2147483700" r:id="rId6"/>
    <p:sldLayoutId id="2147483701" r:id="rId7"/>
    <p:sldLayoutId id="2147483702" r:id="rId8"/>
    <p:sldLayoutId id="2147483707" r:id="rId9"/>
    <p:sldLayoutId id="2147483708" r:id="rId10"/>
    <p:sldLayoutId id="2147483709" r:id="rId11"/>
  </p:sldLayoutIdLst>
  <p:txStyles>
    <p:titleStyle>
      <a:lvl1pPr algn="l" defTabSz="914400" rtl="0" eaLnBrk="1" fontAlgn="base" latinLnBrk="0" hangingPunct="1">
        <a:spcBef>
          <a:spcPct val="0"/>
        </a:spcBef>
        <a:spcAft>
          <a:spcPct val="0"/>
        </a:spcAft>
        <a:buNone/>
        <a:defRPr lang="en-US" sz="2200" b="1" kern="1200" dirty="0">
          <a:solidFill>
            <a:schemeClr val="tx1"/>
          </a:solidFill>
          <a:latin typeface="Arial" pitchFamily="34" charset="0"/>
          <a:ea typeface="+mj-ea"/>
          <a:cs typeface="Arial" pitchFamily="34" charset="0"/>
        </a:defRPr>
      </a:lvl1pPr>
    </p:titleStyle>
    <p:bodyStyle>
      <a:lvl1pPr marL="342900" indent="-342900" algn="l" defTabSz="914400" rtl="0" eaLnBrk="1" fontAlgn="base" latinLnBrk="0" hangingPunct="1">
        <a:spcBef>
          <a:spcPct val="0"/>
        </a:spcBef>
        <a:spcAft>
          <a:spcPts val="600"/>
        </a:spcAft>
        <a:buClr>
          <a:schemeClr val="accent2"/>
        </a:buClr>
        <a:buFont typeface="Wingdings" pitchFamily="2" charset="2"/>
        <a:buChar char="§"/>
        <a:defRPr lang="en-US" sz="1600" b="0" kern="1200" dirty="0" smtClean="0">
          <a:solidFill>
            <a:schemeClr val="tx1"/>
          </a:solidFill>
          <a:latin typeface="Ubuntu" panose="020B0504030602030204" pitchFamily="34" charset="0"/>
          <a:ea typeface="+mn-ea"/>
          <a:cs typeface="Arial" pitchFamily="34" charset="0"/>
        </a:defRPr>
      </a:lvl1pPr>
      <a:lvl2pPr marL="742950" indent="-285750" algn="l" defTabSz="914400" rtl="0" eaLnBrk="1" fontAlgn="base" latinLnBrk="0" hangingPunct="1">
        <a:spcBef>
          <a:spcPct val="0"/>
        </a:spcBef>
        <a:spcAft>
          <a:spcPts val="600"/>
        </a:spcAft>
        <a:buClr>
          <a:schemeClr val="accent2"/>
        </a:buClr>
        <a:buFont typeface="Arial" pitchFamily="34" charset="0"/>
        <a:buChar char="–"/>
        <a:defRPr lang="en-US" sz="1600" b="0" kern="1200" dirty="0" smtClean="0">
          <a:solidFill>
            <a:schemeClr val="tx1"/>
          </a:solidFill>
          <a:latin typeface="Ubuntu" panose="020B0504030602030204" pitchFamily="34" charset="0"/>
          <a:ea typeface="+mn-ea"/>
          <a:cs typeface="Arial" pitchFamily="34" charset="0"/>
        </a:defRPr>
      </a:lvl2pPr>
      <a:lvl3pPr marL="1025525" indent="-228600" algn="l" defTabSz="914400" rtl="0" eaLnBrk="1" fontAlgn="base" latinLnBrk="0" hangingPunct="1">
        <a:spcBef>
          <a:spcPct val="0"/>
        </a:spcBef>
        <a:spcAft>
          <a:spcPts val="600"/>
        </a:spcAft>
        <a:buClr>
          <a:schemeClr val="accent2"/>
        </a:buClr>
        <a:buFont typeface="Arial" pitchFamily="34" charset="0"/>
        <a:buChar char="•"/>
        <a:defRPr lang="en-US" sz="1400" b="0" kern="1200" dirty="0" smtClean="0">
          <a:solidFill>
            <a:schemeClr val="tx1"/>
          </a:solidFill>
          <a:latin typeface="Ubuntu" panose="020B0504030602030204" pitchFamily="34" charset="0"/>
          <a:ea typeface="+mn-ea"/>
          <a:cs typeface="Arial" pitchFamily="34" charset="0"/>
        </a:defRPr>
      </a:lvl3pPr>
      <a:lvl4pPr marL="1317625"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smtClean="0">
          <a:solidFill>
            <a:schemeClr val="tx1"/>
          </a:solidFill>
          <a:latin typeface="Ubuntu" panose="020B0504030602030204" pitchFamily="34" charset="0"/>
          <a:ea typeface="+mn-ea"/>
          <a:cs typeface="Arial" pitchFamily="34" charset="0"/>
        </a:defRPr>
      </a:lvl4pPr>
      <a:lvl5pPr marL="1541463"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a:solidFill>
            <a:schemeClr val="tx1"/>
          </a:solidFill>
          <a:latin typeface="Ubuntu" panose="020B050403060203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1" name="Picture 20" descr="capgemini_rgb.jpg"/>
          <p:cNvPicPr>
            <a:picLocks noChangeAspect="1"/>
          </p:cNvPicPr>
          <p:nvPr/>
        </p:nvPicPr>
        <p:blipFill>
          <a:blip r:embed="rId14" cstate="print"/>
          <a:stretch>
            <a:fillRect/>
          </a:stretch>
        </p:blipFill>
        <p:spPr>
          <a:xfrm>
            <a:off x="592410" y="844897"/>
            <a:ext cx="3027090" cy="925380"/>
          </a:xfrm>
          <a:prstGeom prst="rect">
            <a:avLst/>
          </a:prstGeom>
        </p:spPr>
      </p:pic>
      <p:graphicFrame>
        <p:nvGraphicFramePr>
          <p:cNvPr id="12" name="Object 11" hidden="1"/>
          <p:cNvGraphicFramePr>
            <a:graphicFrameLocks noChangeAspect="1"/>
          </p:cNvGraphicFramePr>
          <p:nvPr>
            <p:custDataLst>
              <p:tags r:id="rId4"/>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8237" name="think-cell Slide" r:id="rId15" imgW="360" imgH="360" progId="">
                  <p:embed/>
                </p:oleObj>
              </mc:Choice>
              <mc:Fallback>
                <p:oleObj name="think-cell Slide" r:id="rId15" imgW="360" imgH="360" progId="">
                  <p:embed/>
                  <p:pic>
                    <p:nvPicPr>
                      <p:cNvPr id="0" name="Picture 2" hidden="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7" name="Rectangle 7"/>
          <p:cNvSpPr/>
          <p:nvPr>
            <p:custDataLst>
              <p:tags r:id="rId5"/>
            </p:custDataLst>
          </p:nvPr>
        </p:nvSpPr>
        <p:spPr bwMode="auto">
          <a:xfrm flipV="1">
            <a:off x="-1529" y="1677994"/>
            <a:ext cx="9145530"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a:solidFill>
                <a:schemeClr val="bg1"/>
              </a:solidFill>
              <a:latin typeface="Arial"/>
              <a:cs typeface="Arial"/>
            </a:endParaRPr>
          </a:p>
        </p:txBody>
      </p:sp>
      <p:pic>
        <p:nvPicPr>
          <p:cNvPr id="9" name="Picture 104" descr="C:\Users\UserSim\Desktop\Capgemini\moto.emf"/>
          <p:cNvPicPr>
            <a:picLocks noChangeAspect="1" noChangeArrowheads="1"/>
          </p:cNvPicPr>
          <p:nvPr>
            <p:custDataLst>
              <p:tags r:id="rId6"/>
            </p:custDataLst>
          </p:nvPr>
        </p:nvPicPr>
        <p:blipFill>
          <a:blip r:embed="rId17" cstate="email"/>
          <a:srcRect/>
          <a:stretch>
            <a:fillRect/>
          </a:stretch>
        </p:blipFill>
        <p:spPr bwMode="auto">
          <a:xfrm>
            <a:off x="5069198" y="1173628"/>
            <a:ext cx="3364886" cy="290298"/>
          </a:xfrm>
          <a:prstGeom prst="rect">
            <a:avLst/>
          </a:prstGeom>
          <a:noFill/>
        </p:spPr>
      </p:pic>
      <p:sp>
        <p:nvSpPr>
          <p:cNvPr id="13" name="Rectangle 12"/>
          <p:cNvSpPr/>
          <p:nvPr>
            <p:custDataLst>
              <p:tags r:id="rId7"/>
            </p:custDataLst>
          </p:nvPr>
        </p:nvSpPr>
        <p:spPr>
          <a:xfrm>
            <a:off x="5099002" y="6379671"/>
            <a:ext cx="4045000" cy="282207"/>
          </a:xfrm>
          <a:prstGeom prst="rect">
            <a:avLst/>
          </a:prstGeom>
        </p:spPr>
        <p:txBody>
          <a:bodyPr wrap="square" lIns="33059" tIns="33059" rIns="330588" bIns="33059" anchor="b" anchorCtr="0">
            <a:spAutoFit/>
          </a:bodyPr>
          <a:lstStyle/>
          <a:p>
            <a:pPr algn="r"/>
            <a:r>
              <a:rPr lang="en-US" sz="700">
                <a:solidFill>
                  <a:schemeClr val="bg1"/>
                </a:solidFill>
                <a:latin typeface="Arial"/>
                <a:cs typeface="Arial"/>
              </a:rPr>
              <a:t>The information contained in this presentation is proprietary.</a:t>
            </a:r>
          </a:p>
          <a:p>
            <a:pPr algn="r"/>
            <a:r>
              <a:rPr lang="en-US" sz="700">
                <a:solidFill>
                  <a:schemeClr val="bg1"/>
                </a:solidFill>
                <a:latin typeface="Arial"/>
                <a:cs typeface="Arial"/>
              </a:rPr>
              <a:t>© 2012 Capgemini. All rights reserved.</a:t>
            </a:r>
          </a:p>
        </p:txBody>
      </p:sp>
      <p:sp>
        <p:nvSpPr>
          <p:cNvPr id="15" name="Rectangle 14"/>
          <p:cNvSpPr/>
          <p:nvPr>
            <p:custDataLst>
              <p:tags r:id="rId8"/>
            </p:custDataLst>
          </p:nvPr>
        </p:nvSpPr>
        <p:spPr>
          <a:xfrm>
            <a:off x="6220878" y="5457935"/>
            <a:ext cx="2923122" cy="380480"/>
          </a:xfrm>
          <a:prstGeom prst="rect">
            <a:avLst/>
          </a:prstGeom>
        </p:spPr>
        <p:txBody>
          <a:bodyPr wrap="none" lIns="36000" tIns="36000" rIns="360000" bIns="36000" anchor="b" anchorCtr="0">
            <a:spAutoFit/>
          </a:bodyPr>
          <a:lstStyle/>
          <a:p>
            <a:pPr algn="r"/>
            <a:r>
              <a:rPr lang="en-US" sz="2000" b="1">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8"/>
          </p:cNvPr>
          <p:cNvPicPr>
            <a:picLocks noChangeAspect="1" noChangeArrowheads="1"/>
          </p:cNvPicPr>
          <p:nvPr>
            <p:custDataLst>
              <p:tags r:id="rId9"/>
            </p:custDataLst>
          </p:nvPr>
        </p:nvPicPr>
        <p:blipFill>
          <a:blip r:embed="rId19" cstate="email"/>
          <a:srcRect/>
          <a:stretch>
            <a:fillRect/>
          </a:stretch>
        </p:blipFill>
        <p:spPr bwMode="auto">
          <a:xfrm>
            <a:off x="7328542" y="5932547"/>
            <a:ext cx="256821" cy="263770"/>
          </a:xfrm>
          <a:prstGeom prst="rect">
            <a:avLst/>
          </a:prstGeom>
          <a:noFill/>
        </p:spPr>
      </p:pic>
      <p:pic>
        <p:nvPicPr>
          <p:cNvPr id="17" name="Picture 4" descr="C:\Users\UserSim\Desktop\DS_icons\128x128 shadows\linkedin.png">
            <a:hlinkClick r:id="rId20"/>
          </p:cNvPr>
          <p:cNvPicPr>
            <a:picLocks noChangeAspect="1" noChangeArrowheads="1"/>
          </p:cNvPicPr>
          <p:nvPr>
            <p:custDataLst>
              <p:tags r:id="rId10"/>
            </p:custDataLst>
          </p:nvPr>
        </p:nvPicPr>
        <p:blipFill>
          <a:blip r:embed="rId21" cstate="email"/>
          <a:srcRect/>
          <a:stretch>
            <a:fillRect/>
          </a:stretch>
        </p:blipFill>
        <p:spPr bwMode="auto">
          <a:xfrm>
            <a:off x="7638153" y="5932547"/>
            <a:ext cx="259674" cy="266700"/>
          </a:xfrm>
          <a:prstGeom prst="rect">
            <a:avLst/>
          </a:prstGeom>
          <a:noFill/>
        </p:spPr>
      </p:pic>
      <p:pic>
        <p:nvPicPr>
          <p:cNvPr id="18" name="Picture 5" descr="C:\Users\UserSim\Desktop\DS_icons\128x128 shadows\twitter.png">
            <a:hlinkClick r:id="rId22"/>
          </p:cNvPr>
          <p:cNvPicPr>
            <a:picLocks noChangeAspect="1" noChangeArrowheads="1"/>
          </p:cNvPicPr>
          <p:nvPr>
            <p:custDataLst>
              <p:tags r:id="rId11"/>
            </p:custDataLst>
          </p:nvPr>
        </p:nvPicPr>
        <p:blipFill>
          <a:blip r:embed="rId23" cstate="email"/>
          <a:srcRect/>
          <a:stretch>
            <a:fillRect/>
          </a:stretch>
        </p:blipFill>
        <p:spPr bwMode="auto">
          <a:xfrm>
            <a:off x="8218819" y="5932547"/>
            <a:ext cx="259674" cy="266700"/>
          </a:xfrm>
          <a:prstGeom prst="rect">
            <a:avLst/>
          </a:prstGeom>
          <a:noFill/>
        </p:spPr>
      </p:pic>
      <p:pic>
        <p:nvPicPr>
          <p:cNvPr id="19" name="Picture 6" descr="C:\Users\UserSim\Desktop\DS_icons\128x128 shadows\youtube.png">
            <a:hlinkClick r:id="rId24"/>
          </p:cNvPr>
          <p:cNvPicPr>
            <a:picLocks noChangeAspect="1" noChangeArrowheads="1"/>
          </p:cNvPicPr>
          <p:nvPr>
            <p:custDataLst>
              <p:tags r:id="rId12"/>
            </p:custDataLst>
          </p:nvPr>
        </p:nvPicPr>
        <p:blipFill>
          <a:blip r:embed="rId25" cstate="email"/>
          <a:srcRect/>
          <a:stretch>
            <a:fillRect/>
          </a:stretch>
        </p:blipFill>
        <p:spPr bwMode="auto">
          <a:xfrm>
            <a:off x="8531283" y="5932547"/>
            <a:ext cx="259674" cy="266700"/>
          </a:xfrm>
          <a:prstGeom prst="rect">
            <a:avLst/>
          </a:prstGeom>
          <a:noFill/>
        </p:spPr>
      </p:pic>
      <p:pic>
        <p:nvPicPr>
          <p:cNvPr id="20" name="Image 22" descr="Picto_Slideshare.gif">
            <a:hlinkClick r:id="rId26"/>
          </p:cNvPr>
          <p:cNvPicPr preferRelativeResize="0">
            <a:picLocks/>
          </p:cNvPicPr>
          <p:nvPr>
            <p:custDataLst>
              <p:tags r:id="rId13"/>
            </p:custDataLst>
          </p:nvPr>
        </p:nvPicPr>
        <p:blipFill>
          <a:blip r:embed="rId27" cstate="email"/>
          <a:srcRect l="4793" t="6316" r="5718" b="7969"/>
          <a:stretch>
            <a:fillRect/>
          </a:stretch>
        </p:blipFill>
        <p:spPr>
          <a:xfrm>
            <a:off x="7950618" y="5932550"/>
            <a:ext cx="215411"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667" r:id="rId1"/>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7"/>
          <p:cNvSpPr/>
          <p:nvPr userDrawn="1">
            <p:custDataLst>
              <p:tags r:id="rId6"/>
            </p:custDataLst>
          </p:nvPr>
        </p:nvSpPr>
        <p:spPr bwMode="auto">
          <a:xfrm>
            <a:off x="-3890" y="2163291"/>
            <a:ext cx="9147240" cy="469860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1744042 w 12324337"/>
              <a:gd name="connsiteY7" fmla="*/ 117552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233913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6 w 13203131"/>
              <a:gd name="connsiteY0" fmla="*/ 0 h 2958168"/>
              <a:gd name="connsiteX1" fmla="*/ 13202375 w 13203131"/>
              <a:gd name="connsiteY1" fmla="*/ 0 h 2958168"/>
              <a:gd name="connsiteX2" fmla="*/ 13201877 w 13203131"/>
              <a:gd name="connsiteY2" fmla="*/ 1476338 h 2958168"/>
              <a:gd name="connsiteX3" fmla="*/ 11929314 w 13203131"/>
              <a:gd name="connsiteY3" fmla="*/ 2153103 h 2958168"/>
              <a:gd name="connsiteX4" fmla="*/ 4958278 w 13203131"/>
              <a:gd name="connsiteY4" fmla="*/ 2159512 h 2958168"/>
              <a:gd name="connsiteX5" fmla="*/ 3821609 w 13203131"/>
              <a:gd name="connsiteY5" fmla="*/ 2958168 h 2958168"/>
              <a:gd name="connsiteX6" fmla="*/ 2640720 w 13203131"/>
              <a:gd name="connsiteY6" fmla="*/ 2174065 h 2958168"/>
              <a:gd name="connsiteX7" fmla="*/ 1758386 w 13203131"/>
              <a:gd name="connsiteY7" fmla="*/ 2188049 h 2958168"/>
              <a:gd name="connsiteX8" fmla="*/ 1763256 w 13203131"/>
              <a:gd name="connsiteY8" fmla="*/ 0 h 2958168"/>
              <a:gd name="connsiteX0" fmla="*/ 4870 w 11444745"/>
              <a:gd name="connsiteY0" fmla="*/ 0 h 2958168"/>
              <a:gd name="connsiteX1" fmla="*/ 11443989 w 11444745"/>
              <a:gd name="connsiteY1" fmla="*/ 0 h 2958168"/>
              <a:gd name="connsiteX2" fmla="*/ 11443491 w 11444745"/>
              <a:gd name="connsiteY2" fmla="*/ 1476338 h 2958168"/>
              <a:gd name="connsiteX3" fmla="*/ 10170928 w 11444745"/>
              <a:gd name="connsiteY3" fmla="*/ 2153103 h 2958168"/>
              <a:gd name="connsiteX4" fmla="*/ 3199892 w 11444745"/>
              <a:gd name="connsiteY4" fmla="*/ 2159512 h 2958168"/>
              <a:gd name="connsiteX5" fmla="*/ 2063223 w 11444745"/>
              <a:gd name="connsiteY5" fmla="*/ 2958168 h 2958168"/>
              <a:gd name="connsiteX6" fmla="*/ 882334 w 11444745"/>
              <a:gd name="connsiteY6" fmla="*/ 2174065 h 2958168"/>
              <a:gd name="connsiteX7" fmla="*/ 0 w 11444745"/>
              <a:gd name="connsiteY7" fmla="*/ 2188049 h 2958168"/>
              <a:gd name="connsiteX8" fmla="*/ 4870 w 11444745"/>
              <a:gd name="connsiteY8" fmla="*/ 0 h 2958168"/>
              <a:gd name="connsiteX0" fmla="*/ 4870 w 16276755"/>
              <a:gd name="connsiteY0" fmla="*/ 0 h 2958168"/>
              <a:gd name="connsiteX1" fmla="*/ 11443989 w 16276755"/>
              <a:gd name="connsiteY1" fmla="*/ 0 h 2958168"/>
              <a:gd name="connsiteX2" fmla="*/ 16275500 w 16276755"/>
              <a:gd name="connsiteY2" fmla="*/ 1268652 h 2958168"/>
              <a:gd name="connsiteX3" fmla="*/ 10170928 w 16276755"/>
              <a:gd name="connsiteY3" fmla="*/ 2153103 h 2958168"/>
              <a:gd name="connsiteX4" fmla="*/ 3199892 w 16276755"/>
              <a:gd name="connsiteY4" fmla="*/ 2159512 h 2958168"/>
              <a:gd name="connsiteX5" fmla="*/ 2063223 w 16276755"/>
              <a:gd name="connsiteY5" fmla="*/ 2958168 h 2958168"/>
              <a:gd name="connsiteX6" fmla="*/ 882334 w 16276755"/>
              <a:gd name="connsiteY6" fmla="*/ 2174065 h 2958168"/>
              <a:gd name="connsiteX7" fmla="*/ 0 w 16276755"/>
              <a:gd name="connsiteY7" fmla="*/ 2188049 h 2958168"/>
              <a:gd name="connsiteX8" fmla="*/ 4870 w 16276755"/>
              <a:gd name="connsiteY8" fmla="*/ 0 h 2958168"/>
              <a:gd name="connsiteX0" fmla="*/ 4870 w 16276755"/>
              <a:gd name="connsiteY0" fmla="*/ 0 h 2958168"/>
              <a:gd name="connsiteX1" fmla="*/ 11443989 w 16276755"/>
              <a:gd name="connsiteY1" fmla="*/ 0 h 2958168"/>
              <a:gd name="connsiteX2" fmla="*/ 16275500 w 16276755"/>
              <a:gd name="connsiteY2" fmla="*/ 1268652 h 2958168"/>
              <a:gd name="connsiteX3" fmla="*/ 15472016 w 16276755"/>
              <a:gd name="connsiteY3" fmla="*/ 2188049 h 2958168"/>
              <a:gd name="connsiteX4" fmla="*/ 3199892 w 16276755"/>
              <a:gd name="connsiteY4" fmla="*/ 2159512 h 2958168"/>
              <a:gd name="connsiteX5" fmla="*/ 2063223 w 16276755"/>
              <a:gd name="connsiteY5" fmla="*/ 2958168 h 2958168"/>
              <a:gd name="connsiteX6" fmla="*/ 882334 w 16276755"/>
              <a:gd name="connsiteY6" fmla="*/ 2174065 h 2958168"/>
              <a:gd name="connsiteX7" fmla="*/ 0 w 16276755"/>
              <a:gd name="connsiteY7" fmla="*/ 2188049 h 2958168"/>
              <a:gd name="connsiteX8" fmla="*/ 4870 w 16276755"/>
              <a:gd name="connsiteY8" fmla="*/ 0 h 2958168"/>
              <a:gd name="connsiteX0" fmla="*/ 4870 w 16278010"/>
              <a:gd name="connsiteY0" fmla="*/ 0 h 2958168"/>
              <a:gd name="connsiteX1" fmla="*/ 11443989 w 16278010"/>
              <a:gd name="connsiteY1" fmla="*/ 0 h 2958168"/>
              <a:gd name="connsiteX2" fmla="*/ 16276755 w 16278010"/>
              <a:gd name="connsiteY2" fmla="*/ 1717995 h 2958168"/>
              <a:gd name="connsiteX3" fmla="*/ 15472016 w 16278010"/>
              <a:gd name="connsiteY3" fmla="*/ 2188049 h 2958168"/>
              <a:gd name="connsiteX4" fmla="*/ 3199892 w 16278010"/>
              <a:gd name="connsiteY4" fmla="*/ 2159512 h 2958168"/>
              <a:gd name="connsiteX5" fmla="*/ 2063223 w 16278010"/>
              <a:gd name="connsiteY5" fmla="*/ 2958168 h 2958168"/>
              <a:gd name="connsiteX6" fmla="*/ 882334 w 16278010"/>
              <a:gd name="connsiteY6" fmla="*/ 2174065 h 2958168"/>
              <a:gd name="connsiteX7" fmla="*/ 0 w 16278010"/>
              <a:gd name="connsiteY7" fmla="*/ 2188049 h 2958168"/>
              <a:gd name="connsiteX8" fmla="*/ 4870 w 16278010"/>
              <a:gd name="connsiteY8" fmla="*/ 0 h 2958168"/>
              <a:gd name="connsiteX0" fmla="*/ 4870 w 16278010"/>
              <a:gd name="connsiteY0" fmla="*/ 0 h 2958168"/>
              <a:gd name="connsiteX1" fmla="*/ 11443989 w 16278010"/>
              <a:gd name="connsiteY1" fmla="*/ 0 h 2958168"/>
              <a:gd name="connsiteX2" fmla="*/ 16276755 w 16278010"/>
              <a:gd name="connsiteY2" fmla="*/ 1717995 h 2958168"/>
              <a:gd name="connsiteX3" fmla="*/ 15472016 w 16278010"/>
              <a:gd name="connsiteY3" fmla="*/ 2188049 h 2958168"/>
              <a:gd name="connsiteX4" fmla="*/ 3199892 w 16278010"/>
              <a:gd name="connsiteY4" fmla="*/ 2159512 h 2958168"/>
              <a:gd name="connsiteX5" fmla="*/ 2063223 w 16278010"/>
              <a:gd name="connsiteY5" fmla="*/ 2958168 h 2958168"/>
              <a:gd name="connsiteX6" fmla="*/ 882334 w 16278010"/>
              <a:gd name="connsiteY6" fmla="*/ 2174065 h 2958168"/>
              <a:gd name="connsiteX7" fmla="*/ 0 w 16278010"/>
              <a:gd name="connsiteY7" fmla="*/ 2188049 h 2958168"/>
              <a:gd name="connsiteX8" fmla="*/ 4870 w 16278010"/>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1 w 16273653"/>
              <a:gd name="connsiteY0" fmla="*/ 0 h 2958168"/>
              <a:gd name="connsiteX1" fmla="*/ 16273141 w 16273653"/>
              <a:gd name="connsiteY1" fmla="*/ 0 h 2958168"/>
              <a:gd name="connsiteX2" fmla="*/ 16271886 w 16273653"/>
              <a:gd name="connsiteY2" fmla="*/ 1717995 h 2958168"/>
              <a:gd name="connsiteX3" fmla="*/ 15467147 w 16273653"/>
              <a:gd name="connsiteY3" fmla="*/ 2188049 h 2958168"/>
              <a:gd name="connsiteX4" fmla="*/ 3195023 w 16273653"/>
              <a:gd name="connsiteY4" fmla="*/ 2159512 h 2958168"/>
              <a:gd name="connsiteX5" fmla="*/ 2058354 w 16273653"/>
              <a:gd name="connsiteY5" fmla="*/ 2958168 h 2958168"/>
              <a:gd name="connsiteX6" fmla="*/ 877465 w 16273653"/>
              <a:gd name="connsiteY6" fmla="*/ 2174065 h 2958168"/>
              <a:gd name="connsiteX7" fmla="*/ 2 w 16273653"/>
              <a:gd name="connsiteY7" fmla="*/ 2188049 h 2958168"/>
              <a:gd name="connsiteX8" fmla="*/ 1 w 16273653"/>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1 w 16273653"/>
              <a:gd name="connsiteY0" fmla="*/ 0 h 2958168"/>
              <a:gd name="connsiteX1" fmla="*/ 16273141 w 16273653"/>
              <a:gd name="connsiteY1" fmla="*/ 0 h 2958168"/>
              <a:gd name="connsiteX2" fmla="*/ 16271886 w 16273653"/>
              <a:gd name="connsiteY2" fmla="*/ 1717995 h 2958168"/>
              <a:gd name="connsiteX3" fmla="*/ 15467147 w 16273653"/>
              <a:gd name="connsiteY3" fmla="*/ 2188049 h 2958168"/>
              <a:gd name="connsiteX4" fmla="*/ 3195023 w 16273653"/>
              <a:gd name="connsiteY4" fmla="*/ 2159512 h 2958168"/>
              <a:gd name="connsiteX5" fmla="*/ 2058354 w 16273653"/>
              <a:gd name="connsiteY5" fmla="*/ 2958168 h 2958168"/>
              <a:gd name="connsiteX6" fmla="*/ 877465 w 16273653"/>
              <a:gd name="connsiteY6" fmla="*/ 2174065 h 2958168"/>
              <a:gd name="connsiteX7" fmla="*/ 2 w 16273653"/>
              <a:gd name="connsiteY7" fmla="*/ 2195845 h 2958168"/>
              <a:gd name="connsiteX8" fmla="*/ 1 w 16273653"/>
              <a:gd name="connsiteY8" fmla="*/ 0 h 2958168"/>
              <a:gd name="connsiteX0" fmla="*/ 1 w 21695427"/>
              <a:gd name="connsiteY0" fmla="*/ 0 h 2958168"/>
              <a:gd name="connsiteX1" fmla="*/ 16273141 w 21695427"/>
              <a:gd name="connsiteY1" fmla="*/ 0 h 2958168"/>
              <a:gd name="connsiteX2" fmla="*/ 21694172 w 21695427"/>
              <a:gd name="connsiteY2" fmla="*/ 1820764 h 2958168"/>
              <a:gd name="connsiteX3" fmla="*/ 15467147 w 21695427"/>
              <a:gd name="connsiteY3" fmla="*/ 2188049 h 2958168"/>
              <a:gd name="connsiteX4" fmla="*/ 3195023 w 21695427"/>
              <a:gd name="connsiteY4" fmla="*/ 2159512 h 2958168"/>
              <a:gd name="connsiteX5" fmla="*/ 2058354 w 21695427"/>
              <a:gd name="connsiteY5" fmla="*/ 2958168 h 2958168"/>
              <a:gd name="connsiteX6" fmla="*/ 877465 w 21695427"/>
              <a:gd name="connsiteY6" fmla="*/ 2174065 h 2958168"/>
              <a:gd name="connsiteX7" fmla="*/ 2 w 21695427"/>
              <a:gd name="connsiteY7" fmla="*/ 2195845 h 2958168"/>
              <a:gd name="connsiteX8" fmla="*/ 1 w 21695427"/>
              <a:gd name="connsiteY8" fmla="*/ 0 h 2958168"/>
              <a:gd name="connsiteX0" fmla="*/ 1 w 21695427"/>
              <a:gd name="connsiteY0" fmla="*/ 0 h 2958168"/>
              <a:gd name="connsiteX1" fmla="*/ 21694172 w 21695427"/>
              <a:gd name="connsiteY1" fmla="*/ 0 h 2958168"/>
              <a:gd name="connsiteX2" fmla="*/ 21694172 w 21695427"/>
              <a:gd name="connsiteY2" fmla="*/ 1820764 h 2958168"/>
              <a:gd name="connsiteX3" fmla="*/ 15467147 w 21695427"/>
              <a:gd name="connsiteY3" fmla="*/ 2188049 h 2958168"/>
              <a:gd name="connsiteX4" fmla="*/ 3195023 w 21695427"/>
              <a:gd name="connsiteY4" fmla="*/ 2159512 h 2958168"/>
              <a:gd name="connsiteX5" fmla="*/ 2058354 w 21695427"/>
              <a:gd name="connsiteY5" fmla="*/ 2958168 h 2958168"/>
              <a:gd name="connsiteX6" fmla="*/ 877465 w 21695427"/>
              <a:gd name="connsiteY6" fmla="*/ 2174065 h 2958168"/>
              <a:gd name="connsiteX7" fmla="*/ 2 w 21695427"/>
              <a:gd name="connsiteY7" fmla="*/ 2195845 h 2958168"/>
              <a:gd name="connsiteX8" fmla="*/ 1 w 21695427"/>
              <a:gd name="connsiteY8" fmla="*/ 0 h 2958168"/>
              <a:gd name="connsiteX0" fmla="*/ 1 w 21695939"/>
              <a:gd name="connsiteY0" fmla="*/ 0 h 2958168"/>
              <a:gd name="connsiteX1" fmla="*/ 21695427 w 21695939"/>
              <a:gd name="connsiteY1" fmla="*/ 0 h 2958168"/>
              <a:gd name="connsiteX2" fmla="*/ 21694172 w 21695939"/>
              <a:gd name="connsiteY2" fmla="*/ 1820764 h 2958168"/>
              <a:gd name="connsiteX3" fmla="*/ 15467147 w 21695939"/>
              <a:gd name="connsiteY3" fmla="*/ 2188049 h 2958168"/>
              <a:gd name="connsiteX4" fmla="*/ 3195023 w 21695939"/>
              <a:gd name="connsiteY4" fmla="*/ 2159512 h 2958168"/>
              <a:gd name="connsiteX5" fmla="*/ 2058354 w 21695939"/>
              <a:gd name="connsiteY5" fmla="*/ 2958168 h 2958168"/>
              <a:gd name="connsiteX6" fmla="*/ 877465 w 21695939"/>
              <a:gd name="connsiteY6" fmla="*/ 2174065 h 2958168"/>
              <a:gd name="connsiteX7" fmla="*/ 2 w 21695939"/>
              <a:gd name="connsiteY7" fmla="*/ 2195845 h 2958168"/>
              <a:gd name="connsiteX8" fmla="*/ 1 w 21695939"/>
              <a:gd name="connsiteY8" fmla="*/ 0 h 2958168"/>
              <a:gd name="connsiteX0" fmla="*/ 1 w 21695939"/>
              <a:gd name="connsiteY0" fmla="*/ 0 h 2958168"/>
              <a:gd name="connsiteX1" fmla="*/ 21695427 w 21695939"/>
              <a:gd name="connsiteY1" fmla="*/ 0 h 2958168"/>
              <a:gd name="connsiteX2" fmla="*/ 21694172 w 21695939"/>
              <a:gd name="connsiteY2" fmla="*/ 1820764 h 2958168"/>
              <a:gd name="connsiteX3" fmla="*/ 20899883 w 21695939"/>
              <a:gd name="connsiteY3" fmla="*/ 2195845 h 2958168"/>
              <a:gd name="connsiteX4" fmla="*/ 3195023 w 21695939"/>
              <a:gd name="connsiteY4" fmla="*/ 2159512 h 2958168"/>
              <a:gd name="connsiteX5" fmla="*/ 2058354 w 21695939"/>
              <a:gd name="connsiteY5" fmla="*/ 2958168 h 2958168"/>
              <a:gd name="connsiteX6" fmla="*/ 877465 w 21695939"/>
              <a:gd name="connsiteY6" fmla="*/ 2174065 h 2958168"/>
              <a:gd name="connsiteX7" fmla="*/ 2 w 21695939"/>
              <a:gd name="connsiteY7" fmla="*/ 2195845 h 2958168"/>
              <a:gd name="connsiteX8" fmla="*/ 1 w 21695939"/>
              <a:gd name="connsiteY8" fmla="*/ 0 h 2958168"/>
              <a:gd name="connsiteX0" fmla="*/ 2 w 21700437"/>
              <a:gd name="connsiteY0" fmla="*/ 0 h 4325468"/>
              <a:gd name="connsiteX1" fmla="*/ 21699925 w 21700437"/>
              <a:gd name="connsiteY1" fmla="*/ 1367300 h 4325468"/>
              <a:gd name="connsiteX2" fmla="*/ 21698670 w 21700437"/>
              <a:gd name="connsiteY2" fmla="*/ 3188064 h 4325468"/>
              <a:gd name="connsiteX3" fmla="*/ 20904381 w 21700437"/>
              <a:gd name="connsiteY3" fmla="*/ 3563145 h 4325468"/>
              <a:gd name="connsiteX4" fmla="*/ 3199521 w 21700437"/>
              <a:gd name="connsiteY4" fmla="*/ 3526812 h 4325468"/>
              <a:gd name="connsiteX5" fmla="*/ 2062852 w 21700437"/>
              <a:gd name="connsiteY5" fmla="*/ 4325468 h 4325468"/>
              <a:gd name="connsiteX6" fmla="*/ 881963 w 21700437"/>
              <a:gd name="connsiteY6" fmla="*/ 3541365 h 4325468"/>
              <a:gd name="connsiteX7" fmla="*/ 4500 w 21700437"/>
              <a:gd name="connsiteY7" fmla="*/ 3563145 h 4325468"/>
              <a:gd name="connsiteX8" fmla="*/ 2 w 21700437"/>
              <a:gd name="connsiteY8" fmla="*/ 0 h 4325468"/>
              <a:gd name="connsiteX0" fmla="*/ 2 w 21699925"/>
              <a:gd name="connsiteY0" fmla="*/ 0 h 4325468"/>
              <a:gd name="connsiteX1" fmla="*/ 21698669 w 21699925"/>
              <a:gd name="connsiteY1" fmla="*/ 0 h 4325468"/>
              <a:gd name="connsiteX2" fmla="*/ 21698670 w 21699925"/>
              <a:gd name="connsiteY2" fmla="*/ 3188064 h 4325468"/>
              <a:gd name="connsiteX3" fmla="*/ 20904381 w 21699925"/>
              <a:gd name="connsiteY3" fmla="*/ 3563145 h 4325468"/>
              <a:gd name="connsiteX4" fmla="*/ 3199521 w 21699925"/>
              <a:gd name="connsiteY4" fmla="*/ 3526812 h 4325468"/>
              <a:gd name="connsiteX5" fmla="*/ 2062852 w 21699925"/>
              <a:gd name="connsiteY5" fmla="*/ 4325468 h 4325468"/>
              <a:gd name="connsiteX6" fmla="*/ 881963 w 21699925"/>
              <a:gd name="connsiteY6" fmla="*/ 3541365 h 4325468"/>
              <a:gd name="connsiteX7" fmla="*/ 4500 w 21699925"/>
              <a:gd name="connsiteY7" fmla="*/ 3563145 h 4325468"/>
              <a:gd name="connsiteX8" fmla="*/ 2 w 21699925"/>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1018295 w 22713720"/>
              <a:gd name="connsiteY7" fmla="*/ 3563145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0 w 22713720"/>
              <a:gd name="connsiteY7" fmla="*/ 3529270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2 w 22713720"/>
              <a:gd name="connsiteY7" fmla="*/ 3551158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0899886 w 22713720"/>
              <a:gd name="connsiteY3" fmla="*/ 3551158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2 w 22713720"/>
              <a:gd name="connsiteY7" fmla="*/ 3551158 h 4325468"/>
              <a:gd name="connsiteX8" fmla="*/ 3 w 22713720"/>
              <a:gd name="connsiteY8" fmla="*/ 0 h 4325468"/>
              <a:gd name="connsiteX0" fmla="*/ 3 w 22712977"/>
              <a:gd name="connsiteY0" fmla="*/ 0 h 4325468"/>
              <a:gd name="connsiteX1" fmla="*/ 22712464 w 22712977"/>
              <a:gd name="connsiteY1" fmla="*/ 0 h 4325468"/>
              <a:gd name="connsiteX2" fmla="*/ 21694177 w 22712977"/>
              <a:gd name="connsiteY2" fmla="*/ 3166173 h 4325468"/>
              <a:gd name="connsiteX3" fmla="*/ 20899886 w 22712977"/>
              <a:gd name="connsiteY3" fmla="*/ 3551158 h 4325468"/>
              <a:gd name="connsiteX4" fmla="*/ 4213316 w 22712977"/>
              <a:gd name="connsiteY4" fmla="*/ 3526812 h 4325468"/>
              <a:gd name="connsiteX5" fmla="*/ 3076647 w 22712977"/>
              <a:gd name="connsiteY5" fmla="*/ 4325468 h 4325468"/>
              <a:gd name="connsiteX6" fmla="*/ 1895758 w 22712977"/>
              <a:gd name="connsiteY6" fmla="*/ 3541365 h 4325468"/>
              <a:gd name="connsiteX7" fmla="*/ 2 w 22712977"/>
              <a:gd name="connsiteY7" fmla="*/ 3551158 h 4325468"/>
              <a:gd name="connsiteX8" fmla="*/ 3 w 22712977"/>
              <a:gd name="connsiteY8" fmla="*/ 0 h 4325468"/>
              <a:gd name="connsiteX0" fmla="*/ 3 w 21695432"/>
              <a:gd name="connsiteY0" fmla="*/ 0 h 4325468"/>
              <a:gd name="connsiteX1" fmla="*/ 21153955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2 w 21695432"/>
              <a:gd name="connsiteY7" fmla="*/ 3551158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2 w 21695432"/>
              <a:gd name="connsiteY7" fmla="*/ 3551158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5 w 21695432"/>
              <a:gd name="connsiteY7" fmla="*/ 3526990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902293 w 21695432"/>
              <a:gd name="connsiteY6" fmla="*/ 3526990 h 4325468"/>
              <a:gd name="connsiteX7" fmla="*/ 5 w 21695432"/>
              <a:gd name="connsiteY7" fmla="*/ 3526990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9849 w 21695432"/>
              <a:gd name="connsiteY4" fmla="*/ 3526990 h 4325468"/>
              <a:gd name="connsiteX5" fmla="*/ 3076647 w 21695432"/>
              <a:gd name="connsiteY5" fmla="*/ 4325468 h 4325468"/>
              <a:gd name="connsiteX6" fmla="*/ 1902293 w 21695432"/>
              <a:gd name="connsiteY6" fmla="*/ 3526990 h 4325468"/>
              <a:gd name="connsiteX7" fmla="*/ 5 w 21695432"/>
              <a:gd name="connsiteY7" fmla="*/ 3526990 h 4325468"/>
              <a:gd name="connsiteX8" fmla="*/ 3 w 21695432"/>
              <a:gd name="connsiteY8" fmla="*/ 0 h 4325468"/>
              <a:gd name="connsiteX0" fmla="*/ 0 w 21725855"/>
              <a:gd name="connsiteY0" fmla="*/ 10139197 h 10229976"/>
              <a:gd name="connsiteX1" fmla="*/ 21725167 w 21725855"/>
              <a:gd name="connsiteY1" fmla="*/ 3 h 10229976"/>
              <a:gd name="connsiteX2" fmla="*/ 21725167 w 21725855"/>
              <a:gd name="connsiteY2" fmla="*/ 3144285 h 10229976"/>
              <a:gd name="connsiteX3" fmla="*/ 20930876 w 21725855"/>
              <a:gd name="connsiteY3" fmla="*/ 3529270 h 10229976"/>
              <a:gd name="connsiteX4" fmla="*/ 4250839 w 21725855"/>
              <a:gd name="connsiteY4" fmla="*/ 3505102 h 10229976"/>
              <a:gd name="connsiteX5" fmla="*/ 3107637 w 21725855"/>
              <a:gd name="connsiteY5" fmla="*/ 4303580 h 10229976"/>
              <a:gd name="connsiteX6" fmla="*/ 1933283 w 21725855"/>
              <a:gd name="connsiteY6" fmla="*/ 3505102 h 10229976"/>
              <a:gd name="connsiteX7" fmla="*/ 30995 w 21725855"/>
              <a:gd name="connsiteY7" fmla="*/ 3505102 h 10229976"/>
              <a:gd name="connsiteX8" fmla="*/ 0 w 21725855"/>
              <a:gd name="connsiteY8" fmla="*/ 10139197 h 10229976"/>
              <a:gd name="connsiteX0" fmla="*/ 0 w 21725203"/>
              <a:gd name="connsiteY0" fmla="*/ 6995113 h 7085892"/>
              <a:gd name="connsiteX1" fmla="*/ 21694175 w 21725203"/>
              <a:gd name="connsiteY1" fmla="*/ 6952895 h 7085892"/>
              <a:gd name="connsiteX2" fmla="*/ 21725167 w 21725203"/>
              <a:gd name="connsiteY2" fmla="*/ 201 h 7085892"/>
              <a:gd name="connsiteX3" fmla="*/ 20930876 w 21725203"/>
              <a:gd name="connsiteY3" fmla="*/ 385186 h 7085892"/>
              <a:gd name="connsiteX4" fmla="*/ 4250839 w 21725203"/>
              <a:gd name="connsiteY4" fmla="*/ 361018 h 7085892"/>
              <a:gd name="connsiteX5" fmla="*/ 3107637 w 21725203"/>
              <a:gd name="connsiteY5" fmla="*/ 1159496 h 7085892"/>
              <a:gd name="connsiteX6" fmla="*/ 1933283 w 21725203"/>
              <a:gd name="connsiteY6" fmla="*/ 361018 h 7085892"/>
              <a:gd name="connsiteX7" fmla="*/ 30995 w 21725203"/>
              <a:gd name="connsiteY7" fmla="*/ 361018 h 7085892"/>
              <a:gd name="connsiteX8" fmla="*/ 0 w 21725203"/>
              <a:gd name="connsiteY8" fmla="*/ 6995113 h 7085892"/>
              <a:gd name="connsiteX0" fmla="*/ 0 w 21725203"/>
              <a:gd name="connsiteY0" fmla="*/ 6995113 h 7085892"/>
              <a:gd name="connsiteX1" fmla="*/ 21694175 w 21725203"/>
              <a:gd name="connsiteY1" fmla="*/ 6888786 h 7085892"/>
              <a:gd name="connsiteX2" fmla="*/ 21725167 w 21725203"/>
              <a:gd name="connsiteY2" fmla="*/ 201 h 7085892"/>
              <a:gd name="connsiteX3" fmla="*/ 20930876 w 21725203"/>
              <a:gd name="connsiteY3" fmla="*/ 385186 h 7085892"/>
              <a:gd name="connsiteX4" fmla="*/ 4250839 w 21725203"/>
              <a:gd name="connsiteY4" fmla="*/ 361018 h 7085892"/>
              <a:gd name="connsiteX5" fmla="*/ 3107637 w 21725203"/>
              <a:gd name="connsiteY5" fmla="*/ 1159496 h 7085892"/>
              <a:gd name="connsiteX6" fmla="*/ 1933283 w 21725203"/>
              <a:gd name="connsiteY6" fmla="*/ 361018 h 7085892"/>
              <a:gd name="connsiteX7" fmla="*/ 30995 w 21725203"/>
              <a:gd name="connsiteY7" fmla="*/ 361018 h 7085892"/>
              <a:gd name="connsiteX8" fmla="*/ 0 w 21725203"/>
              <a:gd name="connsiteY8" fmla="*/ 6995113 h 7085892"/>
              <a:gd name="connsiteX0" fmla="*/ 0 w 21725203"/>
              <a:gd name="connsiteY0" fmla="*/ 6995113 h 7085892"/>
              <a:gd name="connsiteX1" fmla="*/ 21694175 w 21725203"/>
              <a:gd name="connsiteY1" fmla="*/ 6920841 h 7085892"/>
              <a:gd name="connsiteX2" fmla="*/ 21725167 w 21725203"/>
              <a:gd name="connsiteY2" fmla="*/ 201 h 7085892"/>
              <a:gd name="connsiteX3" fmla="*/ 20930876 w 21725203"/>
              <a:gd name="connsiteY3" fmla="*/ 385186 h 7085892"/>
              <a:gd name="connsiteX4" fmla="*/ 4250839 w 21725203"/>
              <a:gd name="connsiteY4" fmla="*/ 361018 h 7085892"/>
              <a:gd name="connsiteX5" fmla="*/ 3107637 w 21725203"/>
              <a:gd name="connsiteY5" fmla="*/ 1159496 h 7085892"/>
              <a:gd name="connsiteX6" fmla="*/ 1933283 w 21725203"/>
              <a:gd name="connsiteY6" fmla="*/ 361018 h 7085892"/>
              <a:gd name="connsiteX7" fmla="*/ 30995 w 21725203"/>
              <a:gd name="connsiteY7" fmla="*/ 361018 h 7085892"/>
              <a:gd name="connsiteX8" fmla="*/ 0 w 21725203"/>
              <a:gd name="connsiteY8" fmla="*/ 6995113 h 7085892"/>
              <a:gd name="connsiteX0" fmla="*/ 0 w 21756164"/>
              <a:gd name="connsiteY0" fmla="*/ 6995113 h 7085892"/>
              <a:gd name="connsiteX1" fmla="*/ 21756159 w 21756164"/>
              <a:gd name="connsiteY1" fmla="*/ 6952895 h 7085892"/>
              <a:gd name="connsiteX2" fmla="*/ 21725167 w 21756164"/>
              <a:gd name="connsiteY2" fmla="*/ 201 h 7085892"/>
              <a:gd name="connsiteX3" fmla="*/ 20930876 w 21756164"/>
              <a:gd name="connsiteY3" fmla="*/ 385186 h 7085892"/>
              <a:gd name="connsiteX4" fmla="*/ 4250839 w 21756164"/>
              <a:gd name="connsiteY4" fmla="*/ 361018 h 7085892"/>
              <a:gd name="connsiteX5" fmla="*/ 3107637 w 21756164"/>
              <a:gd name="connsiteY5" fmla="*/ 1159496 h 7085892"/>
              <a:gd name="connsiteX6" fmla="*/ 1933283 w 21756164"/>
              <a:gd name="connsiteY6" fmla="*/ 361018 h 7085892"/>
              <a:gd name="connsiteX7" fmla="*/ 30995 w 21756164"/>
              <a:gd name="connsiteY7" fmla="*/ 361018 h 7085892"/>
              <a:gd name="connsiteX8" fmla="*/ 0 w 21756164"/>
              <a:gd name="connsiteY8" fmla="*/ 6995113 h 7085892"/>
              <a:gd name="connsiteX0" fmla="*/ 0 w 21756164"/>
              <a:gd name="connsiteY0" fmla="*/ 6995113 h 7086228"/>
              <a:gd name="connsiteX1" fmla="*/ 21756159 w 21756164"/>
              <a:gd name="connsiteY1" fmla="*/ 6952895 h 7086228"/>
              <a:gd name="connsiteX2" fmla="*/ 21725167 w 21756164"/>
              <a:gd name="connsiteY2" fmla="*/ 201 h 7086228"/>
              <a:gd name="connsiteX3" fmla="*/ 20930876 w 21756164"/>
              <a:gd name="connsiteY3" fmla="*/ 385186 h 7086228"/>
              <a:gd name="connsiteX4" fmla="*/ 4250839 w 21756164"/>
              <a:gd name="connsiteY4" fmla="*/ 361018 h 7086228"/>
              <a:gd name="connsiteX5" fmla="*/ 3107637 w 21756164"/>
              <a:gd name="connsiteY5" fmla="*/ 1159496 h 7086228"/>
              <a:gd name="connsiteX6" fmla="*/ 1933283 w 21756164"/>
              <a:gd name="connsiteY6" fmla="*/ 361018 h 7086228"/>
              <a:gd name="connsiteX7" fmla="*/ 2 w 21756164"/>
              <a:gd name="connsiteY7" fmla="*/ 393072 h 7086228"/>
              <a:gd name="connsiteX8" fmla="*/ 0 w 21756164"/>
              <a:gd name="connsiteY8" fmla="*/ 6995113 h 7086228"/>
              <a:gd name="connsiteX0" fmla="*/ 0 w 21756164"/>
              <a:gd name="connsiteY0" fmla="*/ 6995113 h 7086157"/>
              <a:gd name="connsiteX1" fmla="*/ 21756159 w 21756164"/>
              <a:gd name="connsiteY1" fmla="*/ 6952895 h 7086157"/>
              <a:gd name="connsiteX2" fmla="*/ 21725167 w 21756164"/>
              <a:gd name="connsiteY2" fmla="*/ 201 h 7086157"/>
              <a:gd name="connsiteX3" fmla="*/ 20930876 w 21756164"/>
              <a:gd name="connsiteY3" fmla="*/ 385186 h 7086157"/>
              <a:gd name="connsiteX4" fmla="*/ 4250839 w 21756164"/>
              <a:gd name="connsiteY4" fmla="*/ 361018 h 7086157"/>
              <a:gd name="connsiteX5" fmla="*/ 3107637 w 21756164"/>
              <a:gd name="connsiteY5" fmla="*/ 1159496 h 7086157"/>
              <a:gd name="connsiteX6" fmla="*/ 1933283 w 21756164"/>
              <a:gd name="connsiteY6" fmla="*/ 361018 h 7086157"/>
              <a:gd name="connsiteX7" fmla="*/ 26140 w 21756164"/>
              <a:gd name="connsiteY7" fmla="*/ 386312 h 7086157"/>
              <a:gd name="connsiteX8" fmla="*/ 0 w 21756164"/>
              <a:gd name="connsiteY8" fmla="*/ 6995113 h 7086157"/>
              <a:gd name="connsiteX0" fmla="*/ 0 w 21756164"/>
              <a:gd name="connsiteY0" fmla="*/ 6995113 h 7085875"/>
              <a:gd name="connsiteX1" fmla="*/ 21756159 w 21756164"/>
              <a:gd name="connsiteY1" fmla="*/ 6952895 h 7085875"/>
              <a:gd name="connsiteX2" fmla="*/ 21725167 w 21756164"/>
              <a:gd name="connsiteY2" fmla="*/ 201 h 7085875"/>
              <a:gd name="connsiteX3" fmla="*/ 20930876 w 21756164"/>
              <a:gd name="connsiteY3" fmla="*/ 385186 h 7085875"/>
              <a:gd name="connsiteX4" fmla="*/ 4250839 w 21756164"/>
              <a:gd name="connsiteY4" fmla="*/ 361018 h 7085875"/>
              <a:gd name="connsiteX5" fmla="*/ 3107637 w 21756164"/>
              <a:gd name="connsiteY5" fmla="*/ 1159496 h 7085875"/>
              <a:gd name="connsiteX6" fmla="*/ 1933283 w 21756164"/>
              <a:gd name="connsiteY6" fmla="*/ 361018 h 7085875"/>
              <a:gd name="connsiteX7" fmla="*/ 26140 w 21756164"/>
              <a:gd name="connsiteY7" fmla="*/ 359281 h 7085875"/>
              <a:gd name="connsiteX8" fmla="*/ 0 w 21756164"/>
              <a:gd name="connsiteY8" fmla="*/ 6995113 h 7085875"/>
              <a:gd name="connsiteX0" fmla="*/ 472961 w 21730024"/>
              <a:gd name="connsiteY0" fmla="*/ 6272426 h 6953376"/>
              <a:gd name="connsiteX1" fmla="*/ 21730019 w 21730024"/>
              <a:gd name="connsiteY1" fmla="*/ 6952895 h 6953376"/>
              <a:gd name="connsiteX2" fmla="*/ 21699027 w 21730024"/>
              <a:gd name="connsiteY2" fmla="*/ 201 h 6953376"/>
              <a:gd name="connsiteX3" fmla="*/ 20904736 w 21730024"/>
              <a:gd name="connsiteY3" fmla="*/ 385186 h 6953376"/>
              <a:gd name="connsiteX4" fmla="*/ 4224699 w 21730024"/>
              <a:gd name="connsiteY4" fmla="*/ 361018 h 6953376"/>
              <a:gd name="connsiteX5" fmla="*/ 3081497 w 21730024"/>
              <a:gd name="connsiteY5" fmla="*/ 1159496 h 6953376"/>
              <a:gd name="connsiteX6" fmla="*/ 1907143 w 21730024"/>
              <a:gd name="connsiteY6" fmla="*/ 361018 h 6953376"/>
              <a:gd name="connsiteX7" fmla="*/ 0 w 21730024"/>
              <a:gd name="connsiteY7" fmla="*/ 359281 h 6953376"/>
              <a:gd name="connsiteX8" fmla="*/ 472961 w 21730024"/>
              <a:gd name="connsiteY8" fmla="*/ 6272426 h 6953376"/>
              <a:gd name="connsiteX0" fmla="*/ 479 w 21730024"/>
              <a:gd name="connsiteY0" fmla="*/ 6946935 h 7038202"/>
              <a:gd name="connsiteX1" fmla="*/ 21730019 w 21730024"/>
              <a:gd name="connsiteY1" fmla="*/ 6952895 h 7038202"/>
              <a:gd name="connsiteX2" fmla="*/ 21699027 w 21730024"/>
              <a:gd name="connsiteY2" fmla="*/ 201 h 7038202"/>
              <a:gd name="connsiteX3" fmla="*/ 20904736 w 21730024"/>
              <a:gd name="connsiteY3" fmla="*/ 385186 h 7038202"/>
              <a:gd name="connsiteX4" fmla="*/ 4224699 w 21730024"/>
              <a:gd name="connsiteY4" fmla="*/ 361018 h 7038202"/>
              <a:gd name="connsiteX5" fmla="*/ 3081497 w 21730024"/>
              <a:gd name="connsiteY5" fmla="*/ 1159496 h 7038202"/>
              <a:gd name="connsiteX6" fmla="*/ 1907143 w 21730024"/>
              <a:gd name="connsiteY6" fmla="*/ 361018 h 7038202"/>
              <a:gd name="connsiteX7" fmla="*/ 0 w 21730024"/>
              <a:gd name="connsiteY7" fmla="*/ 359281 h 7038202"/>
              <a:gd name="connsiteX8" fmla="*/ 479 w 21730024"/>
              <a:gd name="connsiteY8" fmla="*/ 6946935 h 7038202"/>
              <a:gd name="connsiteX0" fmla="*/ 85846 w 21815391"/>
              <a:gd name="connsiteY0" fmla="*/ 6946935 h 6953376"/>
              <a:gd name="connsiteX1" fmla="*/ 21815386 w 21815391"/>
              <a:gd name="connsiteY1" fmla="*/ 6952895 h 6953376"/>
              <a:gd name="connsiteX2" fmla="*/ 21784394 w 21815391"/>
              <a:gd name="connsiteY2" fmla="*/ 201 h 6953376"/>
              <a:gd name="connsiteX3" fmla="*/ 20990103 w 21815391"/>
              <a:gd name="connsiteY3" fmla="*/ 385186 h 6953376"/>
              <a:gd name="connsiteX4" fmla="*/ 4310066 w 21815391"/>
              <a:gd name="connsiteY4" fmla="*/ 361018 h 6953376"/>
              <a:gd name="connsiteX5" fmla="*/ 3166864 w 21815391"/>
              <a:gd name="connsiteY5" fmla="*/ 1159496 h 6953376"/>
              <a:gd name="connsiteX6" fmla="*/ 1992510 w 21815391"/>
              <a:gd name="connsiteY6" fmla="*/ 361018 h 6953376"/>
              <a:gd name="connsiteX7" fmla="*/ 85367 w 21815391"/>
              <a:gd name="connsiteY7" fmla="*/ 359281 h 6953376"/>
              <a:gd name="connsiteX8" fmla="*/ 85846 w 21815391"/>
              <a:gd name="connsiteY8" fmla="*/ 6946935 h 6953376"/>
              <a:gd name="connsiteX0" fmla="*/ 479 w 21730024"/>
              <a:gd name="connsiteY0" fmla="*/ 6946935 h 6953376"/>
              <a:gd name="connsiteX1" fmla="*/ 21730019 w 21730024"/>
              <a:gd name="connsiteY1" fmla="*/ 6952895 h 6953376"/>
              <a:gd name="connsiteX2" fmla="*/ 21699027 w 21730024"/>
              <a:gd name="connsiteY2" fmla="*/ 201 h 6953376"/>
              <a:gd name="connsiteX3" fmla="*/ 20904736 w 21730024"/>
              <a:gd name="connsiteY3" fmla="*/ 385186 h 6953376"/>
              <a:gd name="connsiteX4" fmla="*/ 4224699 w 21730024"/>
              <a:gd name="connsiteY4" fmla="*/ 361018 h 6953376"/>
              <a:gd name="connsiteX5" fmla="*/ 3081497 w 21730024"/>
              <a:gd name="connsiteY5" fmla="*/ 1159496 h 6953376"/>
              <a:gd name="connsiteX6" fmla="*/ 1907143 w 21730024"/>
              <a:gd name="connsiteY6" fmla="*/ 361018 h 6953376"/>
              <a:gd name="connsiteX7" fmla="*/ 0 w 21730024"/>
              <a:gd name="connsiteY7" fmla="*/ 359281 h 6953376"/>
              <a:gd name="connsiteX8" fmla="*/ 479 w 21730024"/>
              <a:gd name="connsiteY8" fmla="*/ 6946935 h 6953376"/>
              <a:gd name="connsiteX0" fmla="*/ 479 w 21699030"/>
              <a:gd name="connsiteY0" fmla="*/ 6946937 h 6946937"/>
              <a:gd name="connsiteX1" fmla="*/ 21344051 w 21699030"/>
              <a:gd name="connsiteY1" fmla="*/ 6787711 h 6946937"/>
              <a:gd name="connsiteX2" fmla="*/ 21699027 w 21699030"/>
              <a:gd name="connsiteY2" fmla="*/ 203 h 6946937"/>
              <a:gd name="connsiteX3" fmla="*/ 20904736 w 21699030"/>
              <a:gd name="connsiteY3" fmla="*/ 385188 h 6946937"/>
              <a:gd name="connsiteX4" fmla="*/ 4224699 w 21699030"/>
              <a:gd name="connsiteY4" fmla="*/ 361020 h 6946937"/>
              <a:gd name="connsiteX5" fmla="*/ 3081497 w 21699030"/>
              <a:gd name="connsiteY5" fmla="*/ 1159498 h 6946937"/>
              <a:gd name="connsiteX6" fmla="*/ 1907143 w 21699030"/>
              <a:gd name="connsiteY6" fmla="*/ 361020 h 6946937"/>
              <a:gd name="connsiteX7" fmla="*/ 0 w 21699030"/>
              <a:gd name="connsiteY7" fmla="*/ 359283 h 6946937"/>
              <a:gd name="connsiteX8" fmla="*/ 479 w 21699030"/>
              <a:gd name="connsiteY8" fmla="*/ 6946937 h 6946937"/>
              <a:gd name="connsiteX0" fmla="*/ 479 w 21703452"/>
              <a:gd name="connsiteY0" fmla="*/ 6946935 h 6946935"/>
              <a:gd name="connsiteX1" fmla="*/ 21703403 w 21703452"/>
              <a:gd name="connsiteY1" fmla="*/ 6946012 h 6946935"/>
              <a:gd name="connsiteX2" fmla="*/ 21699027 w 21703452"/>
              <a:gd name="connsiteY2" fmla="*/ 201 h 6946935"/>
              <a:gd name="connsiteX3" fmla="*/ 20904736 w 21703452"/>
              <a:gd name="connsiteY3" fmla="*/ 385186 h 6946935"/>
              <a:gd name="connsiteX4" fmla="*/ 4224699 w 21703452"/>
              <a:gd name="connsiteY4" fmla="*/ 361018 h 6946935"/>
              <a:gd name="connsiteX5" fmla="*/ 3081497 w 21703452"/>
              <a:gd name="connsiteY5" fmla="*/ 1159496 h 6946935"/>
              <a:gd name="connsiteX6" fmla="*/ 1907143 w 21703452"/>
              <a:gd name="connsiteY6" fmla="*/ 361018 h 6946935"/>
              <a:gd name="connsiteX7" fmla="*/ 0 w 21703452"/>
              <a:gd name="connsiteY7" fmla="*/ 359281 h 6946935"/>
              <a:gd name="connsiteX8" fmla="*/ 479 w 21703452"/>
              <a:gd name="connsiteY8" fmla="*/ 6946935 h 6946935"/>
              <a:gd name="connsiteX0" fmla="*/ 479 w 21869774"/>
              <a:gd name="connsiteY0" fmla="*/ 6946945 h 6946945"/>
              <a:gd name="connsiteX1" fmla="*/ 21869772 w 21869774"/>
              <a:gd name="connsiteY1" fmla="*/ 6505527 h 6946945"/>
              <a:gd name="connsiteX2" fmla="*/ 21699027 w 21869774"/>
              <a:gd name="connsiteY2" fmla="*/ 211 h 6946945"/>
              <a:gd name="connsiteX3" fmla="*/ 20904736 w 21869774"/>
              <a:gd name="connsiteY3" fmla="*/ 385196 h 6946945"/>
              <a:gd name="connsiteX4" fmla="*/ 4224699 w 21869774"/>
              <a:gd name="connsiteY4" fmla="*/ 361028 h 6946945"/>
              <a:gd name="connsiteX5" fmla="*/ 3081497 w 21869774"/>
              <a:gd name="connsiteY5" fmla="*/ 1159506 h 6946945"/>
              <a:gd name="connsiteX6" fmla="*/ 1907143 w 21869774"/>
              <a:gd name="connsiteY6" fmla="*/ 361028 h 6946945"/>
              <a:gd name="connsiteX7" fmla="*/ 0 w 21869774"/>
              <a:gd name="connsiteY7" fmla="*/ 359291 h 6946945"/>
              <a:gd name="connsiteX8" fmla="*/ 479 w 21869774"/>
              <a:gd name="connsiteY8" fmla="*/ 6946945 h 6946945"/>
              <a:gd name="connsiteX0" fmla="*/ 479 w 21703454"/>
              <a:gd name="connsiteY0" fmla="*/ 6946935 h 6953376"/>
              <a:gd name="connsiteX1" fmla="*/ 21703405 w 21703454"/>
              <a:gd name="connsiteY1" fmla="*/ 6952895 h 6953376"/>
              <a:gd name="connsiteX2" fmla="*/ 21699027 w 21703454"/>
              <a:gd name="connsiteY2" fmla="*/ 201 h 6953376"/>
              <a:gd name="connsiteX3" fmla="*/ 20904736 w 21703454"/>
              <a:gd name="connsiteY3" fmla="*/ 385186 h 6953376"/>
              <a:gd name="connsiteX4" fmla="*/ 4224699 w 21703454"/>
              <a:gd name="connsiteY4" fmla="*/ 361018 h 6953376"/>
              <a:gd name="connsiteX5" fmla="*/ 3081497 w 21703454"/>
              <a:gd name="connsiteY5" fmla="*/ 1159496 h 6953376"/>
              <a:gd name="connsiteX6" fmla="*/ 1907143 w 21703454"/>
              <a:gd name="connsiteY6" fmla="*/ 361018 h 6953376"/>
              <a:gd name="connsiteX7" fmla="*/ 0 w 21703454"/>
              <a:gd name="connsiteY7" fmla="*/ 359281 h 6953376"/>
              <a:gd name="connsiteX8" fmla="*/ 479 w 21703454"/>
              <a:gd name="connsiteY8" fmla="*/ 6946935 h 6953376"/>
              <a:gd name="connsiteX0" fmla="*/ 479 w 21703404"/>
              <a:gd name="connsiteY0" fmla="*/ 6947131 h 6953091"/>
              <a:gd name="connsiteX1" fmla="*/ 21703405 w 21703404"/>
              <a:gd name="connsiteY1" fmla="*/ 6953091 h 6953091"/>
              <a:gd name="connsiteX2" fmla="*/ 21699027 w 21703404"/>
              <a:gd name="connsiteY2" fmla="*/ 397 h 6953091"/>
              <a:gd name="connsiteX3" fmla="*/ 20904736 w 21703404"/>
              <a:gd name="connsiteY3" fmla="*/ 385382 h 6953091"/>
              <a:gd name="connsiteX4" fmla="*/ 4224699 w 21703404"/>
              <a:gd name="connsiteY4" fmla="*/ 361214 h 6953091"/>
              <a:gd name="connsiteX5" fmla="*/ 3081497 w 21703404"/>
              <a:gd name="connsiteY5" fmla="*/ 1159692 h 6953091"/>
              <a:gd name="connsiteX6" fmla="*/ 1907143 w 21703404"/>
              <a:gd name="connsiteY6" fmla="*/ 361214 h 6953091"/>
              <a:gd name="connsiteX7" fmla="*/ 0 w 21703404"/>
              <a:gd name="connsiteY7" fmla="*/ 359477 h 6953091"/>
              <a:gd name="connsiteX8" fmla="*/ 479 w 21703404"/>
              <a:gd name="connsiteY8" fmla="*/ 6947131 h 6953091"/>
              <a:gd name="connsiteX0" fmla="*/ 479 w 21703404"/>
              <a:gd name="connsiteY0" fmla="*/ 6946733 h 6952693"/>
              <a:gd name="connsiteX1" fmla="*/ 21703405 w 21703404"/>
              <a:gd name="connsiteY1" fmla="*/ 6952693 h 6952693"/>
              <a:gd name="connsiteX2" fmla="*/ 21699027 w 21703404"/>
              <a:gd name="connsiteY2" fmla="*/ -1 h 6952693"/>
              <a:gd name="connsiteX3" fmla="*/ 20904736 w 21703404"/>
              <a:gd name="connsiteY3" fmla="*/ 384984 h 6952693"/>
              <a:gd name="connsiteX4" fmla="*/ 4224699 w 21703404"/>
              <a:gd name="connsiteY4" fmla="*/ 360816 h 6952693"/>
              <a:gd name="connsiteX5" fmla="*/ 3081497 w 21703404"/>
              <a:gd name="connsiteY5" fmla="*/ 1159294 h 6952693"/>
              <a:gd name="connsiteX6" fmla="*/ 1907143 w 21703404"/>
              <a:gd name="connsiteY6" fmla="*/ 360816 h 6952693"/>
              <a:gd name="connsiteX7" fmla="*/ 0 w 21703404"/>
              <a:gd name="connsiteY7" fmla="*/ 359079 h 6952693"/>
              <a:gd name="connsiteX8" fmla="*/ 479 w 21703404"/>
              <a:gd name="connsiteY8" fmla="*/ 6946733 h 6952693"/>
              <a:gd name="connsiteX0" fmla="*/ 479 w 21703404"/>
              <a:gd name="connsiteY0" fmla="*/ 11587960 h 11587960"/>
              <a:gd name="connsiteX1" fmla="*/ 21703405 w 21703404"/>
              <a:gd name="connsiteY1" fmla="*/ 6952693 h 11587960"/>
              <a:gd name="connsiteX2" fmla="*/ 21699027 w 21703404"/>
              <a:gd name="connsiteY2" fmla="*/ -1 h 11587960"/>
              <a:gd name="connsiteX3" fmla="*/ 20904736 w 21703404"/>
              <a:gd name="connsiteY3" fmla="*/ 384984 h 11587960"/>
              <a:gd name="connsiteX4" fmla="*/ 4224699 w 21703404"/>
              <a:gd name="connsiteY4" fmla="*/ 360816 h 11587960"/>
              <a:gd name="connsiteX5" fmla="*/ 3081497 w 21703404"/>
              <a:gd name="connsiteY5" fmla="*/ 1159294 h 11587960"/>
              <a:gd name="connsiteX6" fmla="*/ 1907143 w 21703404"/>
              <a:gd name="connsiteY6" fmla="*/ 360816 h 11587960"/>
              <a:gd name="connsiteX7" fmla="*/ 0 w 21703404"/>
              <a:gd name="connsiteY7" fmla="*/ 359079 h 11587960"/>
              <a:gd name="connsiteX8" fmla="*/ 479 w 21703404"/>
              <a:gd name="connsiteY8" fmla="*/ 11587960 h 11587960"/>
              <a:gd name="connsiteX0" fmla="*/ 802867 w 21703404"/>
              <a:gd name="connsiteY0" fmla="*/ 10604388 h 10604388"/>
              <a:gd name="connsiteX1" fmla="*/ 21703405 w 21703404"/>
              <a:gd name="connsiteY1" fmla="*/ 6952693 h 10604388"/>
              <a:gd name="connsiteX2" fmla="*/ 21699027 w 21703404"/>
              <a:gd name="connsiteY2" fmla="*/ -1 h 10604388"/>
              <a:gd name="connsiteX3" fmla="*/ 20904736 w 21703404"/>
              <a:gd name="connsiteY3" fmla="*/ 384984 h 10604388"/>
              <a:gd name="connsiteX4" fmla="*/ 4224699 w 21703404"/>
              <a:gd name="connsiteY4" fmla="*/ 360816 h 10604388"/>
              <a:gd name="connsiteX5" fmla="*/ 3081497 w 21703404"/>
              <a:gd name="connsiteY5" fmla="*/ 1159294 h 10604388"/>
              <a:gd name="connsiteX6" fmla="*/ 1907143 w 21703404"/>
              <a:gd name="connsiteY6" fmla="*/ 360816 h 10604388"/>
              <a:gd name="connsiteX7" fmla="*/ 0 w 21703404"/>
              <a:gd name="connsiteY7" fmla="*/ 359079 h 10604388"/>
              <a:gd name="connsiteX8" fmla="*/ 802867 w 21703404"/>
              <a:gd name="connsiteY8" fmla="*/ 10604388 h 10604388"/>
              <a:gd name="connsiteX0" fmla="*/ 30197 w 21703404"/>
              <a:gd name="connsiteY0" fmla="*/ 11587960 h 11587960"/>
              <a:gd name="connsiteX1" fmla="*/ 21703405 w 21703404"/>
              <a:gd name="connsiteY1" fmla="*/ 6952693 h 11587960"/>
              <a:gd name="connsiteX2" fmla="*/ 21699027 w 21703404"/>
              <a:gd name="connsiteY2" fmla="*/ -1 h 11587960"/>
              <a:gd name="connsiteX3" fmla="*/ 20904736 w 21703404"/>
              <a:gd name="connsiteY3" fmla="*/ 384984 h 11587960"/>
              <a:gd name="connsiteX4" fmla="*/ 4224699 w 21703404"/>
              <a:gd name="connsiteY4" fmla="*/ 360816 h 11587960"/>
              <a:gd name="connsiteX5" fmla="*/ 3081497 w 21703404"/>
              <a:gd name="connsiteY5" fmla="*/ 1159294 h 11587960"/>
              <a:gd name="connsiteX6" fmla="*/ 1907143 w 21703404"/>
              <a:gd name="connsiteY6" fmla="*/ 360816 h 11587960"/>
              <a:gd name="connsiteX7" fmla="*/ 0 w 21703404"/>
              <a:gd name="connsiteY7" fmla="*/ 359079 h 11587960"/>
              <a:gd name="connsiteX8" fmla="*/ 30197 w 21703404"/>
              <a:gd name="connsiteY8" fmla="*/ 11587960 h 11587960"/>
              <a:gd name="connsiteX0" fmla="*/ 13248 w 21703404"/>
              <a:gd name="connsiteY0" fmla="*/ 11547057 h 11547057"/>
              <a:gd name="connsiteX1" fmla="*/ 21703405 w 21703404"/>
              <a:gd name="connsiteY1" fmla="*/ 6952693 h 11547057"/>
              <a:gd name="connsiteX2" fmla="*/ 21699027 w 21703404"/>
              <a:gd name="connsiteY2" fmla="*/ -1 h 11547057"/>
              <a:gd name="connsiteX3" fmla="*/ 20904736 w 21703404"/>
              <a:gd name="connsiteY3" fmla="*/ 384984 h 11547057"/>
              <a:gd name="connsiteX4" fmla="*/ 4224699 w 21703404"/>
              <a:gd name="connsiteY4" fmla="*/ 360816 h 11547057"/>
              <a:gd name="connsiteX5" fmla="*/ 3081497 w 21703404"/>
              <a:gd name="connsiteY5" fmla="*/ 1159294 h 11547057"/>
              <a:gd name="connsiteX6" fmla="*/ 1907143 w 21703404"/>
              <a:gd name="connsiteY6" fmla="*/ 360816 h 11547057"/>
              <a:gd name="connsiteX7" fmla="*/ 0 w 21703404"/>
              <a:gd name="connsiteY7" fmla="*/ 359079 h 11547057"/>
              <a:gd name="connsiteX8" fmla="*/ 13248 w 21703404"/>
              <a:gd name="connsiteY8" fmla="*/ 11547057 h 11547057"/>
              <a:gd name="connsiteX0" fmla="*/ 18899 w 21703404"/>
              <a:gd name="connsiteY0" fmla="*/ 11500312 h 11500312"/>
              <a:gd name="connsiteX1" fmla="*/ 21703405 w 21703404"/>
              <a:gd name="connsiteY1" fmla="*/ 6952693 h 11500312"/>
              <a:gd name="connsiteX2" fmla="*/ 21699027 w 21703404"/>
              <a:gd name="connsiteY2" fmla="*/ -1 h 11500312"/>
              <a:gd name="connsiteX3" fmla="*/ 20904736 w 21703404"/>
              <a:gd name="connsiteY3" fmla="*/ 384984 h 11500312"/>
              <a:gd name="connsiteX4" fmla="*/ 4224699 w 21703404"/>
              <a:gd name="connsiteY4" fmla="*/ 360816 h 11500312"/>
              <a:gd name="connsiteX5" fmla="*/ 3081497 w 21703404"/>
              <a:gd name="connsiteY5" fmla="*/ 1159294 h 11500312"/>
              <a:gd name="connsiteX6" fmla="*/ 1907143 w 21703404"/>
              <a:gd name="connsiteY6" fmla="*/ 360816 h 11500312"/>
              <a:gd name="connsiteX7" fmla="*/ 0 w 21703404"/>
              <a:gd name="connsiteY7" fmla="*/ 359079 h 11500312"/>
              <a:gd name="connsiteX8" fmla="*/ 18899 w 21703404"/>
              <a:gd name="connsiteY8" fmla="*/ 11500312 h 11500312"/>
              <a:gd name="connsiteX0" fmla="*/ 453915 w 21703404"/>
              <a:gd name="connsiteY0" fmla="*/ 10910154 h 10910154"/>
              <a:gd name="connsiteX1" fmla="*/ 21703405 w 21703404"/>
              <a:gd name="connsiteY1" fmla="*/ 6952693 h 10910154"/>
              <a:gd name="connsiteX2" fmla="*/ 21699027 w 21703404"/>
              <a:gd name="connsiteY2" fmla="*/ -1 h 10910154"/>
              <a:gd name="connsiteX3" fmla="*/ 20904736 w 21703404"/>
              <a:gd name="connsiteY3" fmla="*/ 384984 h 10910154"/>
              <a:gd name="connsiteX4" fmla="*/ 4224699 w 21703404"/>
              <a:gd name="connsiteY4" fmla="*/ 360816 h 10910154"/>
              <a:gd name="connsiteX5" fmla="*/ 3081497 w 21703404"/>
              <a:gd name="connsiteY5" fmla="*/ 1159294 h 10910154"/>
              <a:gd name="connsiteX6" fmla="*/ 1907143 w 21703404"/>
              <a:gd name="connsiteY6" fmla="*/ 360816 h 10910154"/>
              <a:gd name="connsiteX7" fmla="*/ 0 w 21703404"/>
              <a:gd name="connsiteY7" fmla="*/ 359079 h 10910154"/>
              <a:gd name="connsiteX8" fmla="*/ 453915 w 21703404"/>
              <a:gd name="connsiteY8" fmla="*/ 10910154 h 10910154"/>
              <a:gd name="connsiteX0" fmla="*/ 7602 w 21703404"/>
              <a:gd name="connsiteY0" fmla="*/ 11529527 h 11529527"/>
              <a:gd name="connsiteX1" fmla="*/ 21703405 w 21703404"/>
              <a:gd name="connsiteY1" fmla="*/ 6952693 h 11529527"/>
              <a:gd name="connsiteX2" fmla="*/ 21699027 w 21703404"/>
              <a:gd name="connsiteY2" fmla="*/ -1 h 11529527"/>
              <a:gd name="connsiteX3" fmla="*/ 20904736 w 21703404"/>
              <a:gd name="connsiteY3" fmla="*/ 384984 h 11529527"/>
              <a:gd name="connsiteX4" fmla="*/ 4224699 w 21703404"/>
              <a:gd name="connsiteY4" fmla="*/ 360816 h 11529527"/>
              <a:gd name="connsiteX5" fmla="*/ 3081497 w 21703404"/>
              <a:gd name="connsiteY5" fmla="*/ 1159294 h 11529527"/>
              <a:gd name="connsiteX6" fmla="*/ 1907143 w 21703404"/>
              <a:gd name="connsiteY6" fmla="*/ 360816 h 11529527"/>
              <a:gd name="connsiteX7" fmla="*/ 0 w 21703404"/>
              <a:gd name="connsiteY7" fmla="*/ 359079 h 11529527"/>
              <a:gd name="connsiteX8" fmla="*/ 7602 w 21703404"/>
              <a:gd name="connsiteY8" fmla="*/ 11529527 h 11529527"/>
              <a:gd name="connsiteX0" fmla="*/ 7602 w 21703404"/>
              <a:gd name="connsiteY0" fmla="*/ 11529527 h 11529527"/>
              <a:gd name="connsiteX1" fmla="*/ 21703404 w 21703404"/>
              <a:gd name="connsiteY1" fmla="*/ 8571247 h 11529527"/>
              <a:gd name="connsiteX2" fmla="*/ 21699027 w 21703404"/>
              <a:gd name="connsiteY2" fmla="*/ -1 h 11529527"/>
              <a:gd name="connsiteX3" fmla="*/ 20904736 w 21703404"/>
              <a:gd name="connsiteY3" fmla="*/ 384984 h 11529527"/>
              <a:gd name="connsiteX4" fmla="*/ 4224699 w 21703404"/>
              <a:gd name="connsiteY4" fmla="*/ 360816 h 11529527"/>
              <a:gd name="connsiteX5" fmla="*/ 3081497 w 21703404"/>
              <a:gd name="connsiteY5" fmla="*/ 1159294 h 11529527"/>
              <a:gd name="connsiteX6" fmla="*/ 1907143 w 21703404"/>
              <a:gd name="connsiteY6" fmla="*/ 360816 h 11529527"/>
              <a:gd name="connsiteX7" fmla="*/ 0 w 21703404"/>
              <a:gd name="connsiteY7" fmla="*/ 359079 h 11529527"/>
              <a:gd name="connsiteX8" fmla="*/ 7602 w 21703404"/>
              <a:gd name="connsiteY8" fmla="*/ 11529527 h 11529527"/>
              <a:gd name="connsiteX0" fmla="*/ 7602 w 21703404"/>
              <a:gd name="connsiteY0" fmla="*/ 11529527 h 11529527"/>
              <a:gd name="connsiteX1" fmla="*/ 21703404 w 21703404"/>
              <a:gd name="connsiteY1" fmla="*/ 11422707 h 11529527"/>
              <a:gd name="connsiteX2" fmla="*/ 21699027 w 21703404"/>
              <a:gd name="connsiteY2" fmla="*/ -1 h 11529527"/>
              <a:gd name="connsiteX3" fmla="*/ 20904736 w 21703404"/>
              <a:gd name="connsiteY3" fmla="*/ 384984 h 11529527"/>
              <a:gd name="connsiteX4" fmla="*/ 4224699 w 21703404"/>
              <a:gd name="connsiteY4" fmla="*/ 360816 h 11529527"/>
              <a:gd name="connsiteX5" fmla="*/ 3081497 w 21703404"/>
              <a:gd name="connsiteY5" fmla="*/ 1159294 h 11529527"/>
              <a:gd name="connsiteX6" fmla="*/ 1907143 w 21703404"/>
              <a:gd name="connsiteY6" fmla="*/ 360816 h 11529527"/>
              <a:gd name="connsiteX7" fmla="*/ 0 w 21703404"/>
              <a:gd name="connsiteY7" fmla="*/ 359079 h 11529527"/>
              <a:gd name="connsiteX8" fmla="*/ 7602 w 21703404"/>
              <a:gd name="connsiteY8" fmla="*/ 11529527 h 11529527"/>
              <a:gd name="connsiteX0" fmla="*/ 7602 w 21701862"/>
              <a:gd name="connsiteY0" fmla="*/ 11529527 h 11529527"/>
              <a:gd name="connsiteX1" fmla="*/ 21697755 w 21701862"/>
              <a:gd name="connsiteY1" fmla="*/ 11522040 h 11529527"/>
              <a:gd name="connsiteX2" fmla="*/ 21699027 w 21701862"/>
              <a:gd name="connsiteY2" fmla="*/ -1 h 11529527"/>
              <a:gd name="connsiteX3" fmla="*/ 20904736 w 21701862"/>
              <a:gd name="connsiteY3" fmla="*/ 384984 h 11529527"/>
              <a:gd name="connsiteX4" fmla="*/ 4224699 w 21701862"/>
              <a:gd name="connsiteY4" fmla="*/ 360816 h 11529527"/>
              <a:gd name="connsiteX5" fmla="*/ 3081497 w 21701862"/>
              <a:gd name="connsiteY5" fmla="*/ 1159294 h 11529527"/>
              <a:gd name="connsiteX6" fmla="*/ 1907143 w 21701862"/>
              <a:gd name="connsiteY6" fmla="*/ 360816 h 11529527"/>
              <a:gd name="connsiteX7" fmla="*/ 0 w 21701862"/>
              <a:gd name="connsiteY7" fmla="*/ 359079 h 11529527"/>
              <a:gd name="connsiteX8" fmla="*/ 7602 w 21701862"/>
              <a:gd name="connsiteY8" fmla="*/ 11529527 h 11529527"/>
              <a:gd name="connsiteX0" fmla="*/ 7602 w 21701862"/>
              <a:gd name="connsiteY0" fmla="*/ 11529527 h 11529527"/>
              <a:gd name="connsiteX1" fmla="*/ 21697755 w 21701862"/>
              <a:gd name="connsiteY1" fmla="*/ 11516198 h 11529527"/>
              <a:gd name="connsiteX2" fmla="*/ 21699027 w 21701862"/>
              <a:gd name="connsiteY2" fmla="*/ -1 h 11529527"/>
              <a:gd name="connsiteX3" fmla="*/ 20904736 w 21701862"/>
              <a:gd name="connsiteY3" fmla="*/ 384984 h 11529527"/>
              <a:gd name="connsiteX4" fmla="*/ 4224699 w 21701862"/>
              <a:gd name="connsiteY4" fmla="*/ 360816 h 11529527"/>
              <a:gd name="connsiteX5" fmla="*/ 3081497 w 21701862"/>
              <a:gd name="connsiteY5" fmla="*/ 1159294 h 11529527"/>
              <a:gd name="connsiteX6" fmla="*/ 1907143 w 21701862"/>
              <a:gd name="connsiteY6" fmla="*/ 360816 h 11529527"/>
              <a:gd name="connsiteX7" fmla="*/ 0 w 21701862"/>
              <a:gd name="connsiteY7" fmla="*/ 359079 h 11529527"/>
              <a:gd name="connsiteX8" fmla="*/ 7602 w 21701862"/>
              <a:gd name="connsiteY8" fmla="*/ 11529527 h 1152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01862" h="11529527">
                <a:moveTo>
                  <a:pt x="7602" y="11529527"/>
                </a:moveTo>
                <a:lnTo>
                  <a:pt x="21697755" y="11516198"/>
                </a:lnTo>
                <a:cubicBezTo>
                  <a:pt x="21695566" y="8039851"/>
                  <a:pt x="21706934" y="899518"/>
                  <a:pt x="21699027" y="-1"/>
                </a:cubicBezTo>
                <a:cubicBezTo>
                  <a:pt x="21554928" y="424890"/>
                  <a:pt x="21164498" y="379041"/>
                  <a:pt x="20904736" y="384984"/>
                </a:cubicBezTo>
                <a:lnTo>
                  <a:pt x="4224699" y="360816"/>
                </a:lnTo>
                <a:cubicBezTo>
                  <a:pt x="3647485" y="393958"/>
                  <a:pt x="3273106" y="696472"/>
                  <a:pt x="3081497" y="1159294"/>
                </a:cubicBezTo>
                <a:cubicBezTo>
                  <a:pt x="2783143" y="455517"/>
                  <a:pt x="2185783" y="359938"/>
                  <a:pt x="1907143" y="360816"/>
                </a:cubicBezTo>
                <a:lnTo>
                  <a:pt x="0" y="359079"/>
                </a:lnTo>
                <a:cubicBezTo>
                  <a:pt x="222" y="-2800"/>
                  <a:pt x="7362" y="8235700"/>
                  <a:pt x="7602" y="11529527"/>
                </a:cubicBezTo>
                <a:close/>
              </a:path>
            </a:pathLst>
          </a:custGeom>
          <a:gradFill>
            <a:gsLst>
              <a:gs pos="0">
                <a:srgbClr val="005B7C"/>
              </a:gs>
              <a:gs pos="50000">
                <a:srgbClr val="0085B3"/>
              </a:gs>
              <a:gs pos="100000">
                <a:srgbClr val="00A0D6"/>
              </a:gs>
            </a:gsLst>
            <a:lin ang="18900000" scaled="1"/>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a:solidFill>
                <a:prstClr val="white"/>
              </a:solidFill>
              <a:latin typeface="Arial"/>
              <a:cs typeface="Arial"/>
            </a:endParaRPr>
          </a:p>
        </p:txBody>
      </p:sp>
      <p:pic>
        <p:nvPicPr>
          <p:cNvPr id="21" name="Picture 20" descr="capgemini_rgb.jpg"/>
          <p:cNvPicPr>
            <a:picLocks noChangeAspect="1"/>
          </p:cNvPicPr>
          <p:nvPr/>
        </p:nvPicPr>
        <p:blipFill>
          <a:blip r:embed="rId16" cstate="print"/>
          <a:stretch>
            <a:fillRect/>
          </a:stretch>
        </p:blipFill>
        <p:spPr>
          <a:xfrm>
            <a:off x="592410" y="844897"/>
            <a:ext cx="3027090" cy="925380"/>
          </a:xfrm>
          <a:prstGeom prst="rect">
            <a:avLst/>
          </a:prstGeom>
        </p:spPr>
      </p:pic>
      <p:graphicFrame>
        <p:nvGraphicFramePr>
          <p:cNvPr id="12" name="Object 11" hidden="1"/>
          <p:cNvGraphicFramePr>
            <a:graphicFrameLocks noChangeAspect="1"/>
          </p:cNvGraphicFramePr>
          <p:nvPr>
            <p:custDataLst>
              <p:tags r:id="rId7"/>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0285" name="think-cell Slide" r:id="rId17" imgW="360" imgH="360" progId="">
                  <p:embed/>
                </p:oleObj>
              </mc:Choice>
              <mc:Fallback>
                <p:oleObj name="think-cell Slide" r:id="rId17" imgW="360" imgH="360" progId="">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104" descr="C:\Users\UserSim\Desktop\Capgemini\moto.emf"/>
          <p:cNvPicPr>
            <a:picLocks noChangeAspect="1" noChangeArrowheads="1"/>
          </p:cNvPicPr>
          <p:nvPr>
            <p:custDataLst>
              <p:tags r:id="rId8"/>
            </p:custDataLst>
          </p:nvPr>
        </p:nvPicPr>
        <p:blipFill>
          <a:blip r:embed="rId19" cstate="email"/>
          <a:srcRect/>
          <a:stretch>
            <a:fillRect/>
          </a:stretch>
        </p:blipFill>
        <p:spPr bwMode="auto">
          <a:xfrm>
            <a:off x="5069198" y="1173628"/>
            <a:ext cx="3364886" cy="290298"/>
          </a:xfrm>
          <a:prstGeom prst="rect">
            <a:avLst/>
          </a:prstGeom>
          <a:noFill/>
        </p:spPr>
      </p:pic>
      <p:sp>
        <p:nvSpPr>
          <p:cNvPr id="13" name="Rectangle 12"/>
          <p:cNvSpPr/>
          <p:nvPr>
            <p:custDataLst>
              <p:tags r:id="rId9"/>
            </p:custDataLst>
          </p:nvPr>
        </p:nvSpPr>
        <p:spPr>
          <a:xfrm>
            <a:off x="5099002" y="6379671"/>
            <a:ext cx="4045000" cy="282207"/>
          </a:xfrm>
          <a:prstGeom prst="rect">
            <a:avLst/>
          </a:prstGeom>
        </p:spPr>
        <p:txBody>
          <a:bodyPr wrap="square" lIns="33059" tIns="33059" rIns="330588" bIns="33059" anchor="b" anchorCtr="0">
            <a:spAutoFit/>
          </a:bodyPr>
          <a:lstStyle/>
          <a:p>
            <a:pPr algn="r"/>
            <a:r>
              <a:rPr lang="en-US" sz="700">
                <a:solidFill>
                  <a:prstClr val="white"/>
                </a:solidFill>
                <a:latin typeface="Arial"/>
                <a:cs typeface="Arial"/>
              </a:rPr>
              <a:t>The information contained in this presentation is proprietary.</a:t>
            </a:r>
          </a:p>
          <a:p>
            <a:pPr algn="r"/>
            <a:r>
              <a:rPr lang="en-US" sz="700">
                <a:solidFill>
                  <a:prstClr val="white"/>
                </a:solidFill>
                <a:latin typeface="Arial"/>
                <a:cs typeface="Arial"/>
              </a:rPr>
              <a:t>© 2016 Capgemini. All rights reserved.</a:t>
            </a:r>
          </a:p>
        </p:txBody>
      </p:sp>
      <p:sp>
        <p:nvSpPr>
          <p:cNvPr id="15" name="Rectangle 14"/>
          <p:cNvSpPr/>
          <p:nvPr>
            <p:custDataLst>
              <p:tags r:id="rId10"/>
            </p:custDataLst>
          </p:nvPr>
        </p:nvSpPr>
        <p:spPr>
          <a:xfrm>
            <a:off x="6220878" y="5457935"/>
            <a:ext cx="2923122" cy="380480"/>
          </a:xfrm>
          <a:prstGeom prst="rect">
            <a:avLst/>
          </a:prstGeom>
        </p:spPr>
        <p:txBody>
          <a:bodyPr wrap="none" lIns="36000" tIns="36000" rIns="360000" bIns="36000" anchor="b" anchorCtr="0">
            <a:spAutoFit/>
          </a:bodyPr>
          <a:lstStyle/>
          <a:p>
            <a:pPr algn="r"/>
            <a:r>
              <a:rPr lang="en-US" sz="2000" b="1">
                <a:solidFill>
                  <a:prstClr val="white"/>
                </a:solidFill>
                <a:latin typeface="Arial" pitchFamily="34" charset="0"/>
                <a:cs typeface="Arial" pitchFamily="34" charset="0"/>
              </a:rPr>
              <a:t>www.capgemini.com</a:t>
            </a:r>
          </a:p>
        </p:txBody>
      </p:sp>
      <p:pic>
        <p:nvPicPr>
          <p:cNvPr id="16" name="Picture 3" descr="C:\Users\UserSim\Desktop\DS_icons\128x128 shadows\facebook.png">
            <a:hlinkClick r:id="rId20"/>
          </p:cNvPr>
          <p:cNvPicPr>
            <a:picLocks noChangeAspect="1" noChangeArrowheads="1"/>
          </p:cNvPicPr>
          <p:nvPr>
            <p:custDataLst>
              <p:tags r:id="rId11"/>
            </p:custDataLst>
          </p:nvPr>
        </p:nvPicPr>
        <p:blipFill>
          <a:blip r:embed="rId21" cstate="email"/>
          <a:srcRect/>
          <a:stretch>
            <a:fillRect/>
          </a:stretch>
        </p:blipFill>
        <p:spPr bwMode="auto">
          <a:xfrm>
            <a:off x="7328542" y="5932547"/>
            <a:ext cx="256821" cy="263770"/>
          </a:xfrm>
          <a:prstGeom prst="rect">
            <a:avLst/>
          </a:prstGeom>
          <a:noFill/>
        </p:spPr>
      </p:pic>
      <p:pic>
        <p:nvPicPr>
          <p:cNvPr id="17" name="Picture 4" descr="C:\Users\UserSim\Desktop\DS_icons\128x128 shadows\linkedin.png">
            <a:hlinkClick r:id="rId22"/>
          </p:cNvPr>
          <p:cNvPicPr>
            <a:picLocks noChangeAspect="1" noChangeArrowheads="1"/>
          </p:cNvPicPr>
          <p:nvPr>
            <p:custDataLst>
              <p:tags r:id="rId12"/>
            </p:custDataLst>
          </p:nvPr>
        </p:nvPicPr>
        <p:blipFill>
          <a:blip r:embed="rId23" cstate="email"/>
          <a:srcRect/>
          <a:stretch>
            <a:fillRect/>
          </a:stretch>
        </p:blipFill>
        <p:spPr bwMode="auto">
          <a:xfrm>
            <a:off x="7638153" y="5932547"/>
            <a:ext cx="259674" cy="266700"/>
          </a:xfrm>
          <a:prstGeom prst="rect">
            <a:avLst/>
          </a:prstGeom>
          <a:noFill/>
        </p:spPr>
      </p:pic>
      <p:pic>
        <p:nvPicPr>
          <p:cNvPr id="18" name="Picture 5" descr="C:\Users\UserSim\Desktop\DS_icons\128x128 shadows\twitter.png">
            <a:hlinkClick r:id="rId24"/>
          </p:cNvPr>
          <p:cNvPicPr>
            <a:picLocks noChangeAspect="1" noChangeArrowheads="1"/>
          </p:cNvPicPr>
          <p:nvPr>
            <p:custDataLst>
              <p:tags r:id="rId13"/>
            </p:custDataLst>
          </p:nvPr>
        </p:nvPicPr>
        <p:blipFill>
          <a:blip r:embed="rId25" cstate="email"/>
          <a:srcRect/>
          <a:stretch>
            <a:fillRect/>
          </a:stretch>
        </p:blipFill>
        <p:spPr bwMode="auto">
          <a:xfrm>
            <a:off x="8218819" y="5932547"/>
            <a:ext cx="259674" cy="266700"/>
          </a:xfrm>
          <a:prstGeom prst="rect">
            <a:avLst/>
          </a:prstGeom>
          <a:noFill/>
        </p:spPr>
      </p:pic>
      <p:pic>
        <p:nvPicPr>
          <p:cNvPr id="19" name="Picture 6" descr="C:\Users\UserSim\Desktop\DS_icons\128x128 shadows\youtube.png">
            <a:hlinkClick r:id="rId26"/>
          </p:cNvPr>
          <p:cNvPicPr>
            <a:picLocks noChangeAspect="1" noChangeArrowheads="1"/>
          </p:cNvPicPr>
          <p:nvPr>
            <p:custDataLst>
              <p:tags r:id="rId14"/>
            </p:custDataLst>
          </p:nvPr>
        </p:nvPicPr>
        <p:blipFill>
          <a:blip r:embed="rId27" cstate="email"/>
          <a:srcRect/>
          <a:stretch>
            <a:fillRect/>
          </a:stretch>
        </p:blipFill>
        <p:spPr bwMode="auto">
          <a:xfrm>
            <a:off x="8531283" y="5932547"/>
            <a:ext cx="259674" cy="266700"/>
          </a:xfrm>
          <a:prstGeom prst="rect">
            <a:avLst/>
          </a:prstGeom>
          <a:noFill/>
        </p:spPr>
      </p:pic>
      <p:pic>
        <p:nvPicPr>
          <p:cNvPr id="20" name="Image 22" descr="Picto_Slideshare.gif">
            <a:hlinkClick r:id="rId28"/>
          </p:cNvPr>
          <p:cNvPicPr preferRelativeResize="0">
            <a:picLocks/>
          </p:cNvPicPr>
          <p:nvPr>
            <p:custDataLst>
              <p:tags r:id="rId15"/>
            </p:custDataLst>
          </p:nvPr>
        </p:nvPicPr>
        <p:blipFill>
          <a:blip r:embed="rId29" cstate="email"/>
          <a:srcRect l="4793" t="6316" r="5718" b="7969"/>
          <a:stretch>
            <a:fillRect/>
          </a:stretch>
        </p:blipFill>
        <p:spPr>
          <a:xfrm>
            <a:off x="7950618" y="5932550"/>
            <a:ext cx="215411" cy="238125"/>
          </a:xfrm>
          <a:prstGeom prst="roundRect">
            <a:avLst/>
          </a:prstGeom>
          <a:effectLst>
            <a:outerShdw blurRad="38100" dist="25400" dir="5400000" sx="98000" sy="98000" algn="t" rotWithShape="0">
              <a:schemeClr val="tx2">
                <a:alpha val="51000"/>
              </a:schemeClr>
            </a:outerShdw>
          </a:effectLst>
        </p:spPr>
      </p:pic>
    </p:spTree>
    <p:extLst>
      <p:ext uri="{BB962C8B-B14F-4D97-AF65-F5344CB8AC3E}">
        <p14:creationId xmlns:p14="http://schemas.microsoft.com/office/powerpoint/2010/main" val="154292829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E4047C5F-4A42-4610-AC57-25D46EC816DD}"/>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C5511621-0548-459A-9091-AEE01E8DFE4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0A4DE2F-1E7C-44CA-A72F-1D1F3F0D998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14AD8C3-D400-42D3-B4EC-58A496C822D8}" type="datetimeFigureOut">
              <a:rPr lang="en-US" smtClean="0"/>
              <a:t>8/21/2018</a:t>
            </a:fld>
            <a:endParaRPr lang="en-US"/>
          </a:p>
        </p:txBody>
      </p:sp>
      <p:sp>
        <p:nvSpPr>
          <p:cNvPr id="5" name="Footer Placeholder 4">
            <a:extLst>
              <a:ext uri="{FF2B5EF4-FFF2-40B4-BE49-F238E27FC236}">
                <a16:creationId xmlns="" xmlns:a16="http://schemas.microsoft.com/office/drawing/2014/main" id="{C022BFC9-D710-449F-B296-A14D5D37877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FCDDF214-E2D3-49BB-AB30-E29AB5B1731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9DE5FD0-7254-4F90-BC7F-C238F25A47E5}" type="slidenum">
              <a:rPr lang="en-US" smtClean="0"/>
              <a:t>‹#›</a:t>
            </a:fld>
            <a:endParaRPr lang="en-US"/>
          </a:p>
        </p:txBody>
      </p:sp>
    </p:spTree>
    <p:extLst>
      <p:ext uri="{BB962C8B-B14F-4D97-AF65-F5344CB8AC3E}">
        <p14:creationId xmlns:p14="http://schemas.microsoft.com/office/powerpoint/2010/main" val="3873523393"/>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3"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gif"/></Relationships>
</file>

<file path=ppt/slides/_rels/slide1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hyperlink" Target="http://builders.capgemini.com/readcommunicationonline?content_id=20195E1B-956C-B0C8-59CB-7791C939D219#articlehead_7" TargetMode="External"/><Relationship Id="rId7"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8.jpeg"/><Relationship Id="rId5" Type="http://schemas.openxmlformats.org/officeDocument/2006/relationships/hyperlink" Target="http://builders.capgemini.com/readcommunicationonline?content_id=0DB2DCD7-A0C3-92A1-490E-7F3EA7250658" TargetMode="External"/><Relationship Id="rId10" Type="http://schemas.openxmlformats.org/officeDocument/2006/relationships/comments" Target="../comments/comment1.xml"/><Relationship Id="rId4" Type="http://schemas.openxmlformats.org/officeDocument/2006/relationships/hyperlink" Target="https://videos.mulesoft.com/watch/xU4DHfthZ64r37Z9crUdgM" TargetMode="External"/><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7.xml"/><Relationship Id="rId6" Type="http://schemas.openxmlformats.org/officeDocument/2006/relationships/image" Target="../media/image9.png"/><Relationship Id="rId5" Type="http://schemas.openxmlformats.org/officeDocument/2006/relationships/image" Target="../media/image2.sv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TextBox 2"/>
          <p:cNvSpPr txBox="1"/>
          <p:nvPr/>
        </p:nvSpPr>
        <p:spPr>
          <a:xfrm>
            <a:off x="1173707" y="2521691"/>
            <a:ext cx="6906214" cy="2323713"/>
          </a:xfrm>
          <a:prstGeom prst="rect">
            <a:avLst/>
          </a:prstGeom>
          <a:noFill/>
        </p:spPr>
        <p:txBody>
          <a:bodyPr wrap="square" rtlCol="0">
            <a:spAutoFit/>
          </a:bodyPr>
          <a:lstStyle/>
          <a:p>
            <a:pPr>
              <a:spcAft>
                <a:spcPts val="600"/>
              </a:spcAft>
            </a:pPr>
            <a:r>
              <a:rPr lang="en-US" sz="2000" dirty="0" smtClean="0">
                <a:latin typeface="Arial" pitchFamily="34" charset="0"/>
                <a:cs typeface="Arial" pitchFamily="34" charset="0"/>
              </a:rPr>
              <a:t>Have you ever heard of Alexa or Echo dot before?</a:t>
            </a:r>
          </a:p>
          <a:p>
            <a:pPr marL="457200" indent="-457200">
              <a:spcAft>
                <a:spcPts val="600"/>
              </a:spcAft>
              <a:buAutoNum type="alphaLcPeriod"/>
            </a:pPr>
            <a:r>
              <a:rPr lang="en-US" sz="2000" dirty="0" smtClean="0">
                <a:latin typeface="Arial" pitchFamily="34" charset="0"/>
                <a:cs typeface="Arial" pitchFamily="34" charset="0"/>
              </a:rPr>
              <a:t>Never heard of it</a:t>
            </a:r>
          </a:p>
          <a:p>
            <a:pPr marL="457200" indent="-457200">
              <a:spcAft>
                <a:spcPts val="600"/>
              </a:spcAft>
              <a:buAutoNum type="alphaLcPeriod"/>
            </a:pPr>
            <a:r>
              <a:rPr lang="en-US" sz="2000" dirty="0" smtClean="0">
                <a:latin typeface="Arial" pitchFamily="34" charset="0"/>
                <a:cs typeface="Arial" pitchFamily="34" charset="0"/>
              </a:rPr>
              <a:t>I have a few friends named Alexa…</a:t>
            </a:r>
          </a:p>
          <a:p>
            <a:pPr marL="457200" indent="-457200">
              <a:spcAft>
                <a:spcPts val="600"/>
              </a:spcAft>
              <a:buAutoNum type="alphaLcPeriod"/>
            </a:pPr>
            <a:r>
              <a:rPr lang="en-US" sz="2000" dirty="0" smtClean="0">
                <a:latin typeface="Arial" pitchFamily="34" charset="0"/>
                <a:cs typeface="Arial" pitchFamily="34" charset="0"/>
              </a:rPr>
              <a:t>I’ve heard of it before, but never used it</a:t>
            </a:r>
          </a:p>
          <a:p>
            <a:pPr marL="457200" indent="-457200">
              <a:spcAft>
                <a:spcPts val="600"/>
              </a:spcAft>
              <a:buAutoNum type="alphaLcPeriod"/>
            </a:pPr>
            <a:r>
              <a:rPr lang="en-US" sz="2000" dirty="0" smtClean="0">
                <a:latin typeface="Arial" pitchFamily="34" charset="0"/>
                <a:cs typeface="Arial" pitchFamily="34" charset="0"/>
              </a:rPr>
              <a:t>I’ve used one a few times</a:t>
            </a:r>
          </a:p>
          <a:p>
            <a:pPr marL="457200" indent="-457200">
              <a:spcAft>
                <a:spcPts val="600"/>
              </a:spcAft>
              <a:buAutoNum type="alphaLcPeriod"/>
            </a:pPr>
            <a:r>
              <a:rPr lang="en-US" sz="2000" dirty="0" smtClean="0">
                <a:latin typeface="Arial" pitchFamily="34" charset="0"/>
                <a:cs typeface="Arial" pitchFamily="34" charset="0"/>
              </a:rPr>
              <a:t>I’ve used one many times</a:t>
            </a:r>
          </a:p>
        </p:txBody>
      </p:sp>
      <p:sp>
        <p:nvSpPr>
          <p:cNvPr id="4" name="Rectangle 3"/>
          <p:cNvSpPr/>
          <p:nvPr/>
        </p:nvSpPr>
        <p:spPr>
          <a:xfrm>
            <a:off x="0" y="0"/>
            <a:ext cx="9144000" cy="2347415"/>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smtClean="0">
                <a:latin typeface="Ubuntu" panose="020B0504030602030204" pitchFamily="34" charset="0"/>
                <a:cs typeface="Arial" pitchFamily="34" charset="0"/>
              </a:rPr>
              <a:t>SKYPE SURVEY</a:t>
            </a:r>
            <a:endParaRPr lang="en-US" sz="5400" b="1" dirty="0">
              <a:latin typeface="Ubuntu" panose="020B0504030602030204" pitchFamily="34" charset="0"/>
              <a:cs typeface="Arial" pitchFamily="34" charset="0"/>
            </a:endParaRPr>
          </a:p>
        </p:txBody>
      </p:sp>
      <p:sp>
        <p:nvSpPr>
          <p:cNvPr id="5" name="Rectangle 4"/>
          <p:cNvSpPr/>
          <p:nvPr/>
        </p:nvSpPr>
        <p:spPr>
          <a:xfrm>
            <a:off x="0" y="5018336"/>
            <a:ext cx="9144000" cy="1839664"/>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Ubuntu" panose="020B0504030602030204" pitchFamily="34" charset="0"/>
                <a:cs typeface="Arial" pitchFamily="34" charset="0"/>
              </a:rPr>
              <a:t>SKYPE SURVEY</a:t>
            </a:r>
          </a:p>
        </p:txBody>
      </p:sp>
    </p:spTree>
    <p:extLst>
      <p:ext uri="{BB962C8B-B14F-4D97-AF65-F5344CB8AC3E}">
        <p14:creationId xmlns:p14="http://schemas.microsoft.com/office/powerpoint/2010/main" val="440421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0350" y="1856079"/>
            <a:ext cx="4396705" cy="3693319"/>
          </a:xfrm>
          <a:prstGeom prst="rect">
            <a:avLst/>
          </a:prstGeom>
          <a:noFill/>
        </p:spPr>
        <p:txBody>
          <a:bodyPr wrap="square" rtlCol="0">
            <a:spAutoFit/>
          </a:bodyPr>
          <a:lstStyle/>
          <a:p>
            <a:pPr marL="171450" indent="-171450">
              <a:spcAft>
                <a:spcPts val="600"/>
              </a:spcAft>
              <a:buFont typeface="Wingdings" panose="05000000000000000000" pitchFamily="2" charset="2"/>
              <a:buChar char="ü"/>
            </a:pPr>
            <a:r>
              <a:rPr lang="en-US" sz="1600" b="1" dirty="0">
                <a:latin typeface="Arial" pitchFamily="34" charset="0"/>
                <a:cs typeface="Arial" pitchFamily="34" charset="0"/>
              </a:rPr>
              <a:t>Alexa</a:t>
            </a:r>
            <a:r>
              <a:rPr lang="en-US" sz="1600" dirty="0">
                <a:latin typeface="Arial" pitchFamily="34" charset="0"/>
                <a:cs typeface="Arial" pitchFamily="34" charset="0"/>
              </a:rPr>
              <a:t> is an intelligent personal assistant developed by </a:t>
            </a:r>
            <a:r>
              <a:rPr lang="en-US" sz="1600" b="1" dirty="0">
                <a:latin typeface="Arial" pitchFamily="34" charset="0"/>
                <a:cs typeface="Arial" pitchFamily="34" charset="0"/>
              </a:rPr>
              <a:t>Amazon</a:t>
            </a:r>
            <a:r>
              <a:rPr lang="en-US" sz="1600" dirty="0">
                <a:latin typeface="Arial" pitchFamily="34" charset="0"/>
                <a:cs typeface="Arial" pitchFamily="34" charset="0"/>
              </a:rPr>
              <a:t> Lab126, made popular by the </a:t>
            </a:r>
            <a:r>
              <a:rPr lang="en-US" sz="1600" b="1" dirty="0">
                <a:latin typeface="Arial" pitchFamily="34" charset="0"/>
                <a:cs typeface="Arial" pitchFamily="34" charset="0"/>
              </a:rPr>
              <a:t>Amazon Echo</a:t>
            </a:r>
            <a:r>
              <a:rPr lang="en-US" sz="1600" dirty="0">
                <a:latin typeface="Arial" pitchFamily="34" charset="0"/>
                <a:cs typeface="Arial" pitchFamily="34" charset="0"/>
              </a:rPr>
              <a:t>. To date, over one million Amazon Echo, “Alexa” devices have been sold. </a:t>
            </a:r>
          </a:p>
          <a:p>
            <a:pPr marL="171450" indent="-171450">
              <a:spcAft>
                <a:spcPts val="600"/>
              </a:spcAft>
              <a:buFont typeface="Wingdings" panose="05000000000000000000" pitchFamily="2" charset="2"/>
              <a:buChar char="ü"/>
            </a:pPr>
            <a:r>
              <a:rPr lang="en-US" sz="1600" dirty="0">
                <a:latin typeface="Arial" pitchFamily="34" charset="0"/>
                <a:cs typeface="Arial" pitchFamily="34" charset="0"/>
              </a:rPr>
              <a:t>It is capable of voice interaction, music playback, making to-do lists, setting alarms, streaming podcasts, playing audiobooks, and providing weather, traffic, and other real time information</a:t>
            </a:r>
          </a:p>
          <a:p>
            <a:pPr marL="171450" indent="-171450">
              <a:spcAft>
                <a:spcPts val="600"/>
              </a:spcAft>
              <a:buFont typeface="Wingdings" panose="05000000000000000000" pitchFamily="2" charset="2"/>
              <a:buChar char="ü"/>
            </a:pPr>
            <a:r>
              <a:rPr lang="en-US" sz="1600" dirty="0">
                <a:latin typeface="Arial" pitchFamily="34" charset="0"/>
                <a:cs typeface="Arial" pitchFamily="34" charset="0"/>
              </a:rPr>
              <a:t>Alexa and Voice interactive capabilities are anticipated to be adopted by users at a similar pace to the way that mobile had been adopted in the early 2000’s.  </a:t>
            </a:r>
          </a:p>
        </p:txBody>
      </p:sp>
      <p:sp>
        <p:nvSpPr>
          <p:cNvPr id="9" name="Shape 109"/>
          <p:cNvSpPr txBox="1">
            <a:spLocks/>
          </p:cNvSpPr>
          <p:nvPr/>
        </p:nvSpPr>
        <p:spPr>
          <a:xfrm>
            <a:off x="180350" y="-48952"/>
            <a:ext cx="7340100" cy="1145100"/>
          </a:xfrm>
          <a:prstGeom prst="rect">
            <a:avLst/>
          </a:prstGeom>
          <a:noFill/>
          <a:ln w="9525" algn="ctr">
            <a:noFill/>
            <a:miter lim="800000"/>
            <a:headEnd/>
            <a:tailEnd/>
          </a:ln>
          <a:effectLst/>
        </p:spPr>
        <p:txBody>
          <a:bodyPr vert="horz" wrap="square" lIns="91425" tIns="91425" rIns="91425" bIns="91425" numCol="1" anchor="ctr" anchorCtr="0" compatLnSpc="1">
            <a:prstTxWarp prst="textNoShape">
              <a:avLst/>
            </a:prstTxWarp>
            <a:noAutofit/>
          </a:bodyPr>
          <a:lstStyle>
            <a:lvl1pPr algn="l" defTabSz="914400" rtl="0" eaLnBrk="1" fontAlgn="base" latinLnBrk="0" hangingPunct="1">
              <a:spcBef>
                <a:spcPct val="0"/>
              </a:spcBef>
              <a:spcAft>
                <a:spcPct val="0"/>
              </a:spcAft>
              <a:buNone/>
              <a:defRPr lang="en-US" sz="2200" b="1" kern="1200" dirty="0">
                <a:solidFill>
                  <a:srgbClr val="6964D1"/>
                </a:solidFill>
                <a:latin typeface="Arial" pitchFamily="34" charset="0"/>
                <a:ea typeface="+mj-ea"/>
                <a:cs typeface="Arial" pitchFamily="34" charset="0"/>
              </a:defRPr>
            </a:lvl1pPr>
          </a:lstStyle>
          <a:p>
            <a:pPr>
              <a:spcBef>
                <a:spcPts val="0"/>
              </a:spcBef>
            </a:pPr>
            <a:r>
              <a:rPr lang="en" dirty="0" smtClean="0"/>
              <a:t>What is Alexa - Continued</a:t>
            </a:r>
            <a:endParaRPr lang="en" dirty="0"/>
          </a:p>
        </p:txBody>
      </p:sp>
      <p:sp>
        <p:nvSpPr>
          <p:cNvPr id="4" name="Rectangle 3"/>
          <p:cNvSpPr/>
          <p:nvPr/>
        </p:nvSpPr>
        <p:spPr>
          <a:xfrm>
            <a:off x="5063319" y="0"/>
            <a:ext cx="4080681" cy="6858000"/>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itchFamily="34" charset="0"/>
              <a:cs typeface="Arial" pitchFamily="34" charset="0"/>
            </a:endParaRPr>
          </a:p>
        </p:txBody>
      </p:sp>
      <p:sp>
        <p:nvSpPr>
          <p:cNvPr id="10" name="TextBox 9"/>
          <p:cNvSpPr txBox="1"/>
          <p:nvPr/>
        </p:nvSpPr>
        <p:spPr>
          <a:xfrm>
            <a:off x="5349890" y="1856079"/>
            <a:ext cx="3507538" cy="3539430"/>
          </a:xfrm>
          <a:prstGeom prst="rect">
            <a:avLst/>
          </a:prstGeom>
          <a:noFill/>
          <a:ln>
            <a:noFill/>
          </a:ln>
        </p:spPr>
        <p:txBody>
          <a:bodyPr wrap="square" rtlCol="0">
            <a:spAutoFit/>
          </a:bodyPr>
          <a:lstStyle/>
          <a:p>
            <a:pPr>
              <a:spcAft>
                <a:spcPts val="600"/>
              </a:spcAft>
            </a:pPr>
            <a:r>
              <a:rPr lang="en-US" sz="1600" dirty="0">
                <a:solidFill>
                  <a:schemeClr val="bg1"/>
                </a:solidFill>
                <a:latin typeface="Arial" pitchFamily="34" charset="0"/>
                <a:cs typeface="Arial" pitchFamily="34" charset="0"/>
              </a:rPr>
              <a:t>“Chris </a:t>
            </a:r>
            <a:r>
              <a:rPr lang="en-US" sz="1600" dirty="0" err="1">
                <a:solidFill>
                  <a:schemeClr val="bg1"/>
                </a:solidFill>
                <a:latin typeface="Arial" pitchFamily="34" charset="0"/>
                <a:cs typeface="Arial" pitchFamily="34" charset="0"/>
              </a:rPr>
              <a:t>Dargis</a:t>
            </a:r>
            <a:r>
              <a:rPr lang="en-US" sz="1600" dirty="0">
                <a:solidFill>
                  <a:schemeClr val="bg1"/>
                </a:solidFill>
                <a:latin typeface="Arial" pitchFamily="34" charset="0"/>
                <a:cs typeface="Arial" pitchFamily="34" charset="0"/>
              </a:rPr>
              <a:t>, </a:t>
            </a:r>
            <a:r>
              <a:rPr lang="en-US" sz="1600" dirty="0" smtClean="0">
                <a:solidFill>
                  <a:schemeClr val="bg1"/>
                </a:solidFill>
                <a:latin typeface="Arial" pitchFamily="34" charset="0"/>
                <a:cs typeface="Arial" pitchFamily="34" charset="0"/>
              </a:rPr>
              <a:t>Chief </a:t>
            </a:r>
            <a:r>
              <a:rPr lang="en-US" sz="1600" dirty="0">
                <a:solidFill>
                  <a:schemeClr val="bg1"/>
                </a:solidFill>
                <a:latin typeface="Arial" pitchFamily="34" charset="0"/>
                <a:cs typeface="Arial" pitchFamily="34" charset="0"/>
              </a:rPr>
              <a:t>E</a:t>
            </a:r>
            <a:r>
              <a:rPr lang="en-US" sz="1600" dirty="0" smtClean="0">
                <a:solidFill>
                  <a:schemeClr val="bg1"/>
                </a:solidFill>
                <a:latin typeface="Arial" pitchFamily="34" charset="0"/>
                <a:cs typeface="Arial" pitchFamily="34" charset="0"/>
              </a:rPr>
              <a:t>-commerce </a:t>
            </a:r>
            <a:r>
              <a:rPr lang="en-US" sz="1600" dirty="0">
                <a:solidFill>
                  <a:schemeClr val="bg1"/>
                </a:solidFill>
                <a:latin typeface="Arial" pitchFamily="34" charset="0"/>
                <a:cs typeface="Arial" pitchFamily="34" charset="0"/>
              </a:rPr>
              <a:t>O</a:t>
            </a:r>
            <a:r>
              <a:rPr lang="en-US" sz="1600" dirty="0" smtClean="0">
                <a:solidFill>
                  <a:schemeClr val="bg1"/>
                </a:solidFill>
                <a:latin typeface="Arial" pitchFamily="34" charset="0"/>
                <a:cs typeface="Arial" pitchFamily="34" charset="0"/>
              </a:rPr>
              <a:t>fficer </a:t>
            </a:r>
            <a:r>
              <a:rPr lang="en-US" sz="1600" dirty="0">
                <a:solidFill>
                  <a:schemeClr val="bg1"/>
                </a:solidFill>
                <a:latin typeface="Arial" pitchFamily="34" charset="0"/>
                <a:cs typeface="Arial" pitchFamily="34" charset="0"/>
              </a:rPr>
              <a:t>for Pizza Hut, believes that adoption rates for voice-activated usage will be similar to if not greater than mobile. He notes that as the increased use of smart phones led to a gradual rise of mobile ordering to the point where it is more common, so too can voice-activated ordering jump from being a niche operation to one that it is regularly accessed via multiple platforms like Amazon Echo, laptops, mobile devices, and cars.”</a:t>
            </a:r>
          </a:p>
        </p:txBody>
      </p:sp>
    </p:spTree>
    <p:extLst>
      <p:ext uri="{BB962C8B-B14F-4D97-AF65-F5344CB8AC3E}">
        <p14:creationId xmlns:p14="http://schemas.microsoft.com/office/powerpoint/2010/main" val="39798072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469226" y="1741265"/>
            <a:ext cx="5918200" cy="1168400"/>
          </a:xfrm>
          <a:prstGeom prst="rect">
            <a:avLst/>
          </a:prstGeom>
        </p:spPr>
        <p:txBody>
          <a:bodyPr vert="horz" wrap="square" lIns="0" tIns="12700" rIns="0" bIns="0" rtlCol="0">
            <a:spAutoFit/>
          </a:bodyPr>
          <a:lstStyle/>
          <a:p>
            <a:pPr marL="12700" marR="5080">
              <a:lnSpc>
                <a:spcPct val="113599"/>
              </a:lnSpc>
              <a:spcBef>
                <a:spcPts val="100"/>
              </a:spcBef>
            </a:pPr>
            <a:r>
              <a:rPr sz="2200" spc="-35" dirty="0">
                <a:latin typeface="+mj-lt"/>
                <a:cs typeface="Noto Sans"/>
              </a:rPr>
              <a:t>Instead </a:t>
            </a:r>
            <a:r>
              <a:rPr sz="2200" spc="-10" dirty="0">
                <a:latin typeface="+mj-lt"/>
                <a:cs typeface="Noto Sans"/>
              </a:rPr>
              <a:t>of </a:t>
            </a:r>
            <a:r>
              <a:rPr sz="2200" spc="-35" dirty="0">
                <a:latin typeface="+mj-lt"/>
                <a:cs typeface="Noto Sans"/>
              </a:rPr>
              <a:t>typing, clicking, </a:t>
            </a:r>
            <a:r>
              <a:rPr sz="2200" spc="-10" dirty="0">
                <a:latin typeface="+mj-lt"/>
                <a:cs typeface="Noto Sans"/>
              </a:rPr>
              <a:t>or </a:t>
            </a:r>
            <a:r>
              <a:rPr sz="2200" spc="-35" dirty="0">
                <a:latin typeface="+mj-lt"/>
                <a:cs typeface="Noto Sans"/>
              </a:rPr>
              <a:t>tapping </a:t>
            </a:r>
            <a:r>
              <a:rPr sz="2200" spc="-40" dirty="0">
                <a:latin typeface="+mj-lt"/>
                <a:cs typeface="Noto Sans"/>
              </a:rPr>
              <a:t>- </a:t>
            </a:r>
            <a:r>
              <a:rPr sz="2200" spc="-15" dirty="0">
                <a:latin typeface="+mj-lt"/>
                <a:cs typeface="Noto Sans"/>
              </a:rPr>
              <a:t>we can  physically separate </a:t>
            </a:r>
            <a:r>
              <a:rPr sz="2200" spc="-10" dirty="0">
                <a:latin typeface="+mj-lt"/>
                <a:cs typeface="Noto Sans"/>
              </a:rPr>
              <a:t>ourselves </a:t>
            </a:r>
            <a:r>
              <a:rPr sz="2200" spc="-15" dirty="0">
                <a:latin typeface="+mj-lt"/>
                <a:cs typeface="Noto Sans"/>
              </a:rPr>
              <a:t>from </a:t>
            </a:r>
            <a:r>
              <a:rPr sz="2200" spc="-10" dirty="0">
                <a:latin typeface="+mj-lt"/>
                <a:cs typeface="Noto Sans"/>
              </a:rPr>
              <a:t>our  </a:t>
            </a:r>
            <a:r>
              <a:rPr sz="2200" spc="-15" dirty="0">
                <a:latin typeface="+mj-lt"/>
                <a:cs typeface="Noto Sans"/>
              </a:rPr>
              <a:t>devices and speak commands</a:t>
            </a:r>
            <a:r>
              <a:rPr sz="2200" spc="20" dirty="0">
                <a:latin typeface="+mj-lt"/>
                <a:cs typeface="Noto Sans"/>
              </a:rPr>
              <a:t> </a:t>
            </a:r>
            <a:r>
              <a:rPr sz="2200" spc="-20" dirty="0">
                <a:latin typeface="+mj-lt"/>
                <a:cs typeface="Noto Sans"/>
              </a:rPr>
              <a:t>naturally.</a:t>
            </a:r>
            <a:endParaRPr sz="2200" dirty="0">
              <a:latin typeface="+mj-lt"/>
              <a:cs typeface="Noto Sans"/>
            </a:endParaRPr>
          </a:p>
        </p:txBody>
      </p:sp>
      <p:sp>
        <p:nvSpPr>
          <p:cNvPr id="5" name="object 5"/>
          <p:cNvSpPr/>
          <p:nvPr/>
        </p:nvSpPr>
        <p:spPr>
          <a:xfrm>
            <a:off x="483429" y="1626661"/>
            <a:ext cx="1511396" cy="151139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538492" y="3809807"/>
            <a:ext cx="1511396" cy="1502796"/>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882210" y="3920124"/>
            <a:ext cx="5140960" cy="1168400"/>
          </a:xfrm>
          <a:prstGeom prst="rect">
            <a:avLst/>
          </a:prstGeom>
        </p:spPr>
        <p:txBody>
          <a:bodyPr vert="horz" wrap="square" lIns="0" tIns="12700" rIns="0" bIns="0" rtlCol="0">
            <a:spAutoFit/>
          </a:bodyPr>
          <a:lstStyle/>
          <a:p>
            <a:pPr marL="116205" marR="5080" indent="-104139" algn="r">
              <a:lnSpc>
                <a:spcPct val="113599"/>
              </a:lnSpc>
              <a:spcBef>
                <a:spcPts val="100"/>
              </a:spcBef>
            </a:pPr>
            <a:r>
              <a:rPr sz="2200" spc="-15" dirty="0">
                <a:latin typeface="+mj-lt"/>
                <a:cs typeface="Noto Sans"/>
              </a:rPr>
              <a:t>Voice </a:t>
            </a:r>
            <a:r>
              <a:rPr sz="2200" spc="-55" dirty="0">
                <a:latin typeface="+mj-lt"/>
                <a:cs typeface="Noto Sans"/>
              </a:rPr>
              <a:t>UIs </a:t>
            </a:r>
            <a:r>
              <a:rPr sz="2200" spc="-15" dirty="0">
                <a:latin typeface="+mj-lt"/>
                <a:cs typeface="Noto Sans"/>
              </a:rPr>
              <a:t>can run </a:t>
            </a:r>
            <a:r>
              <a:rPr sz="2200" spc="-10" dirty="0">
                <a:latin typeface="+mj-lt"/>
                <a:cs typeface="Noto Sans"/>
              </a:rPr>
              <a:t>code </a:t>
            </a:r>
            <a:r>
              <a:rPr sz="2200" spc="-15" dirty="0">
                <a:latin typeface="+mj-lt"/>
                <a:cs typeface="Noto Sans"/>
              </a:rPr>
              <a:t>in the</a:t>
            </a:r>
            <a:r>
              <a:rPr sz="2200" spc="55" dirty="0">
                <a:latin typeface="+mj-lt"/>
                <a:cs typeface="Noto Sans"/>
              </a:rPr>
              <a:t> </a:t>
            </a:r>
            <a:r>
              <a:rPr sz="2200" spc="-15" dirty="0">
                <a:latin typeface="+mj-lt"/>
                <a:cs typeface="Noto Sans"/>
              </a:rPr>
              <a:t>cloud</a:t>
            </a:r>
            <a:r>
              <a:rPr sz="2200" spc="-5" dirty="0">
                <a:latin typeface="+mj-lt"/>
                <a:cs typeface="Noto Sans"/>
              </a:rPr>
              <a:t> </a:t>
            </a:r>
            <a:r>
              <a:rPr sz="2200" spc="-15" dirty="0">
                <a:latin typeface="+mj-lt"/>
                <a:cs typeface="Noto Sans"/>
              </a:rPr>
              <a:t>and </a:t>
            </a:r>
            <a:r>
              <a:rPr sz="2200" spc="-10" dirty="0">
                <a:latin typeface="+mj-lt"/>
                <a:cs typeface="Noto Sans"/>
              </a:rPr>
              <a:t> </a:t>
            </a:r>
            <a:r>
              <a:rPr sz="2200" spc="-15" dirty="0">
                <a:latin typeface="+mj-lt"/>
                <a:cs typeface="Noto Sans"/>
              </a:rPr>
              <a:t>communicate </a:t>
            </a:r>
            <a:r>
              <a:rPr sz="2200" spc="-20" dirty="0">
                <a:latin typeface="+mj-lt"/>
                <a:cs typeface="Noto Sans"/>
              </a:rPr>
              <a:t>with </a:t>
            </a:r>
            <a:r>
              <a:rPr sz="2200" spc="-55" dirty="0">
                <a:latin typeface="+mj-lt"/>
                <a:cs typeface="Noto Sans"/>
              </a:rPr>
              <a:t>IoT</a:t>
            </a:r>
            <a:r>
              <a:rPr sz="2200" spc="-10" dirty="0">
                <a:latin typeface="+mj-lt"/>
                <a:cs typeface="Noto Sans"/>
              </a:rPr>
              <a:t> </a:t>
            </a:r>
            <a:r>
              <a:rPr sz="2200" spc="-15" dirty="0">
                <a:latin typeface="+mj-lt"/>
                <a:cs typeface="Noto Sans"/>
              </a:rPr>
              <a:t>devices, </a:t>
            </a:r>
            <a:r>
              <a:rPr sz="2200" spc="-45" dirty="0">
                <a:latin typeface="+mj-lt"/>
                <a:cs typeface="Noto Sans"/>
              </a:rPr>
              <a:t>making </a:t>
            </a:r>
            <a:r>
              <a:rPr sz="2200" spc="-25" dirty="0">
                <a:latin typeface="+mj-lt"/>
                <a:cs typeface="Noto Sans"/>
              </a:rPr>
              <a:t> </a:t>
            </a:r>
            <a:r>
              <a:rPr sz="2200" spc="-15" dirty="0">
                <a:latin typeface="+mj-lt"/>
                <a:cs typeface="Noto Sans"/>
              </a:rPr>
              <a:t>them ideal for homes, cars, </a:t>
            </a:r>
            <a:r>
              <a:rPr sz="2200" spc="-5" dirty="0">
                <a:latin typeface="+mj-lt"/>
                <a:cs typeface="Noto Sans"/>
              </a:rPr>
              <a:t>&amp;</a:t>
            </a:r>
            <a:r>
              <a:rPr sz="2200" spc="-10" dirty="0">
                <a:latin typeface="+mj-lt"/>
                <a:cs typeface="Noto Sans"/>
              </a:rPr>
              <a:t> </a:t>
            </a:r>
            <a:r>
              <a:rPr sz="2200" spc="-15" dirty="0">
                <a:latin typeface="+mj-lt"/>
                <a:cs typeface="Noto Sans"/>
              </a:rPr>
              <a:t>more.</a:t>
            </a:r>
            <a:endParaRPr sz="2200" dirty="0">
              <a:latin typeface="+mj-lt"/>
              <a:cs typeface="Noto Sans"/>
            </a:endParaRPr>
          </a:p>
        </p:txBody>
      </p:sp>
      <p:sp>
        <p:nvSpPr>
          <p:cNvPr id="8" name="Shape 109"/>
          <p:cNvSpPr txBox="1">
            <a:spLocks/>
          </p:cNvSpPr>
          <p:nvPr/>
        </p:nvSpPr>
        <p:spPr>
          <a:xfrm>
            <a:off x="180350" y="-48952"/>
            <a:ext cx="7340100" cy="1145100"/>
          </a:xfrm>
          <a:prstGeom prst="rect">
            <a:avLst/>
          </a:prstGeom>
          <a:noFill/>
          <a:ln w="9525" algn="ctr">
            <a:noFill/>
            <a:miter lim="800000"/>
            <a:headEnd/>
            <a:tailEnd/>
          </a:ln>
          <a:effectLst/>
        </p:spPr>
        <p:txBody>
          <a:bodyPr vert="horz" wrap="square" lIns="91425" tIns="91425" rIns="91425" bIns="91425" numCol="1" anchor="ctr" anchorCtr="0" compatLnSpc="1">
            <a:prstTxWarp prst="textNoShape">
              <a:avLst/>
            </a:prstTxWarp>
            <a:noAutofit/>
          </a:bodyPr>
          <a:lstStyle>
            <a:lvl1pPr algn="l" defTabSz="914400" rtl="0" eaLnBrk="1" fontAlgn="base" latinLnBrk="0" hangingPunct="1">
              <a:spcBef>
                <a:spcPct val="0"/>
              </a:spcBef>
              <a:spcAft>
                <a:spcPct val="0"/>
              </a:spcAft>
              <a:buNone/>
              <a:defRPr lang="en-US" sz="2200" b="1" kern="1200" dirty="0">
                <a:solidFill>
                  <a:srgbClr val="6964D1"/>
                </a:solidFill>
                <a:latin typeface="Arial" pitchFamily="34" charset="0"/>
                <a:ea typeface="+mj-ea"/>
                <a:cs typeface="Arial" pitchFamily="34" charset="0"/>
              </a:defRPr>
            </a:lvl1pPr>
          </a:lstStyle>
          <a:p>
            <a:pPr>
              <a:spcBef>
                <a:spcPts val="0"/>
              </a:spcBef>
            </a:pPr>
            <a:r>
              <a:rPr lang="en-US" sz="2400" spc="90" dirty="0"/>
              <a:t>Why </a:t>
            </a:r>
            <a:r>
              <a:rPr lang="en-US" sz="2400" spc="45" dirty="0"/>
              <a:t>do </a:t>
            </a:r>
            <a:r>
              <a:rPr lang="en-US" sz="2400" dirty="0"/>
              <a:t>Voice </a:t>
            </a:r>
            <a:r>
              <a:rPr lang="en-US" sz="2400" spc="25" dirty="0" err="1" smtClean="0"/>
              <a:t>Uis</a:t>
            </a:r>
            <a:r>
              <a:rPr lang="en-US" sz="2400" spc="25" dirty="0" smtClean="0"/>
              <a:t> </a:t>
            </a:r>
            <a:r>
              <a:rPr lang="en-US" sz="2400" spc="-500" dirty="0" smtClean="0"/>
              <a:t> </a:t>
            </a:r>
            <a:r>
              <a:rPr lang="en-US" sz="2400" spc="160" dirty="0"/>
              <a:t>Matter?</a:t>
            </a:r>
            <a:endParaRPr lang="en" dirty="0"/>
          </a:p>
        </p:txBody>
      </p:sp>
    </p:spTree>
    <p:extLst>
      <p:ext uri="{BB962C8B-B14F-4D97-AF65-F5344CB8AC3E}">
        <p14:creationId xmlns:p14="http://schemas.microsoft.com/office/powerpoint/2010/main" val="14951607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Capgemini’s Use Cases</a:t>
            </a:r>
            <a:endParaRPr lang="en-US" dirty="0"/>
          </a:p>
        </p:txBody>
      </p:sp>
      <p:sp>
        <p:nvSpPr>
          <p:cNvPr id="2" name="TextBox 1"/>
          <p:cNvSpPr txBox="1"/>
          <p:nvPr/>
        </p:nvSpPr>
        <p:spPr>
          <a:xfrm>
            <a:off x="424751" y="1318670"/>
            <a:ext cx="8366760" cy="143116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smtClean="0">
                <a:latin typeface="Arial" pitchFamily="34" charset="0"/>
                <a:cs typeface="Arial" pitchFamily="34" charset="0"/>
              </a:rPr>
              <a:t>Krista’s Cafe (</a:t>
            </a:r>
            <a:r>
              <a:rPr lang="en-US" dirty="0" err="1" smtClean="0">
                <a:latin typeface="Arial" pitchFamily="34" charset="0"/>
                <a:cs typeface="Arial" pitchFamily="34" charset="0"/>
              </a:rPr>
              <a:t>Alexa,Chatbot</a:t>
            </a:r>
            <a:r>
              <a:rPr lang="en-US" dirty="0" smtClean="0">
                <a:latin typeface="Arial" pitchFamily="34" charset="0"/>
                <a:cs typeface="Arial" pitchFamily="34" charset="0"/>
              </a:rPr>
              <a:t> and </a:t>
            </a:r>
            <a:r>
              <a:rPr lang="en-US" dirty="0" err="1" smtClean="0">
                <a:latin typeface="Arial" pitchFamily="34" charset="0"/>
                <a:cs typeface="Arial" pitchFamily="34" charset="0"/>
              </a:rPr>
              <a:t>MuleSoft</a:t>
            </a:r>
            <a:r>
              <a:rPr lang="en-US" dirty="0" smtClean="0">
                <a:latin typeface="Arial" pitchFamily="34" charset="0"/>
                <a:cs typeface="Arial" pitchFamily="34" charset="0"/>
              </a:rPr>
              <a:t>)</a:t>
            </a:r>
          </a:p>
          <a:p>
            <a:pPr marL="285750" indent="-285750">
              <a:spcAft>
                <a:spcPts val="600"/>
              </a:spcAft>
              <a:buFont typeface="Arial" panose="020B0604020202020204" pitchFamily="34" charset="0"/>
              <a:buChar char="•"/>
            </a:pPr>
            <a:r>
              <a:rPr lang="en-US" dirty="0" err="1" smtClean="0">
                <a:latin typeface="Arial" pitchFamily="34" charset="0"/>
                <a:cs typeface="Arial" pitchFamily="34" charset="0"/>
              </a:rPr>
              <a:t>Mandjet</a:t>
            </a:r>
            <a:r>
              <a:rPr lang="en-US" dirty="0" smtClean="0">
                <a:latin typeface="Arial" pitchFamily="34" charset="0"/>
                <a:cs typeface="Arial" pitchFamily="34" charset="0"/>
              </a:rPr>
              <a:t> (</a:t>
            </a:r>
            <a:r>
              <a:rPr lang="en-US" dirty="0" err="1" smtClean="0">
                <a:latin typeface="Arial" pitchFamily="34" charset="0"/>
                <a:cs typeface="Arial" pitchFamily="34" charset="0"/>
              </a:rPr>
              <a:t>Alexa,Medical</a:t>
            </a:r>
            <a:r>
              <a:rPr lang="en-US" dirty="0" smtClean="0">
                <a:latin typeface="Arial" pitchFamily="34" charset="0"/>
                <a:cs typeface="Arial" pitchFamily="34" charset="0"/>
              </a:rPr>
              <a:t> </a:t>
            </a:r>
            <a:r>
              <a:rPr lang="en-US" dirty="0" err="1" smtClean="0">
                <a:latin typeface="Arial" pitchFamily="34" charset="0"/>
                <a:cs typeface="Arial" pitchFamily="34" charset="0"/>
              </a:rPr>
              <a:t>Chatbot</a:t>
            </a:r>
            <a:r>
              <a:rPr lang="en-US" dirty="0" smtClean="0">
                <a:latin typeface="Arial" pitchFamily="34" charset="0"/>
                <a:cs typeface="Arial" pitchFamily="34" charset="0"/>
              </a:rPr>
              <a:t>, Incident System and </a:t>
            </a:r>
            <a:r>
              <a:rPr lang="en-US" dirty="0" err="1" smtClean="0">
                <a:latin typeface="Arial" pitchFamily="34" charset="0"/>
                <a:cs typeface="Arial" pitchFamily="34" charset="0"/>
              </a:rPr>
              <a:t>MuleSoft</a:t>
            </a:r>
            <a:r>
              <a:rPr lang="en-US" dirty="0" smtClean="0">
                <a:latin typeface="Arial" pitchFamily="34" charset="0"/>
                <a:cs typeface="Arial" pitchFamily="34" charset="0"/>
              </a:rPr>
              <a:t>)</a:t>
            </a:r>
          </a:p>
          <a:p>
            <a:pPr marL="285750" indent="-285750">
              <a:spcAft>
                <a:spcPts val="600"/>
              </a:spcAft>
              <a:buFont typeface="Arial" panose="020B0604020202020204" pitchFamily="34" charset="0"/>
              <a:buChar char="•"/>
            </a:pPr>
            <a:r>
              <a:rPr lang="en-US" dirty="0" smtClean="0">
                <a:latin typeface="Arial" pitchFamily="34" charset="0"/>
                <a:cs typeface="Arial" pitchFamily="34" charset="0"/>
              </a:rPr>
              <a:t>Kitchen Triage (Alexa and MuleSoft)</a:t>
            </a:r>
          </a:p>
          <a:p>
            <a:pPr marL="285750" indent="-285750">
              <a:spcAft>
                <a:spcPts val="600"/>
              </a:spcAft>
              <a:buFont typeface="Arial" panose="020B0604020202020204" pitchFamily="34" charset="0"/>
              <a:buChar char="•"/>
            </a:pPr>
            <a:r>
              <a:rPr lang="en-US" dirty="0" smtClean="0">
                <a:latin typeface="Arial" pitchFamily="34" charset="0"/>
                <a:cs typeface="Arial" pitchFamily="34" charset="0"/>
              </a:rPr>
              <a:t>Restaurant Ordering (Alexa and Mulesoft)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7568" y="2931678"/>
            <a:ext cx="1609344" cy="178239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3703" y="3123681"/>
            <a:ext cx="1815815" cy="999647"/>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6626" y="4529988"/>
            <a:ext cx="1603896" cy="1603896"/>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11332" y="4898152"/>
            <a:ext cx="2195580" cy="1235732"/>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10591" y="5013554"/>
            <a:ext cx="1527723" cy="1120330"/>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28685" y="3452214"/>
            <a:ext cx="2291613" cy="1077774"/>
          </a:xfrm>
          <a:prstGeom prst="rect">
            <a:avLst/>
          </a:prstGeom>
        </p:spPr>
      </p:pic>
    </p:spTree>
    <p:extLst>
      <p:ext uri="{BB962C8B-B14F-4D97-AF65-F5344CB8AC3E}">
        <p14:creationId xmlns:p14="http://schemas.microsoft.com/office/powerpoint/2010/main" val="24663012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Press Coverage</a:t>
            </a:r>
            <a:endParaRPr lang="en-US" dirty="0"/>
          </a:p>
        </p:txBody>
      </p:sp>
      <p:sp>
        <p:nvSpPr>
          <p:cNvPr id="2" name="TextBox 1"/>
          <p:cNvSpPr txBox="1"/>
          <p:nvPr/>
        </p:nvSpPr>
        <p:spPr>
          <a:xfrm>
            <a:off x="315469" y="1414125"/>
            <a:ext cx="8828531" cy="198515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smtClean="0">
                <a:latin typeface="Arial" pitchFamily="34" charset="0"/>
                <a:cs typeface="Arial" pitchFamily="34" charset="0"/>
              </a:rPr>
              <a:t>Millennial Innovation Council Newsletter (MIC</a:t>
            </a:r>
            <a:r>
              <a:rPr lang="en-US" dirty="0">
                <a:latin typeface="Arial" pitchFamily="34" charset="0"/>
                <a:cs typeface="Arial" pitchFamily="34" charset="0"/>
              </a:rPr>
              <a:t>) </a:t>
            </a:r>
            <a:r>
              <a:rPr lang="en-US" dirty="0" smtClean="0">
                <a:latin typeface="Arial" pitchFamily="34" charset="0"/>
                <a:cs typeface="Arial" pitchFamily="34" charset="0"/>
              </a:rPr>
              <a:t>- </a:t>
            </a:r>
            <a:r>
              <a:rPr lang="en-US" dirty="0" smtClean="0">
                <a:latin typeface="Arial" pitchFamily="34" charset="0"/>
                <a:cs typeface="Arial" pitchFamily="34" charset="0"/>
                <a:hlinkClick r:id="rId3"/>
              </a:rPr>
              <a:t>Alexa </a:t>
            </a:r>
            <a:r>
              <a:rPr lang="en-US" dirty="0">
                <a:latin typeface="Arial" pitchFamily="34" charset="0"/>
                <a:cs typeface="Arial" pitchFamily="34" charset="0"/>
                <a:hlinkClick r:id="rId3"/>
              </a:rPr>
              <a:t>Skills/</a:t>
            </a:r>
            <a:r>
              <a:rPr lang="en-US" dirty="0" err="1">
                <a:latin typeface="Arial" pitchFamily="34" charset="0"/>
                <a:cs typeface="Arial" pitchFamily="34" charset="0"/>
                <a:hlinkClick r:id="rId3"/>
              </a:rPr>
              <a:t>Chatbots</a:t>
            </a:r>
            <a:r>
              <a:rPr lang="en-US" dirty="0">
                <a:latin typeface="Arial" pitchFamily="34" charset="0"/>
                <a:cs typeface="Arial" pitchFamily="34" charset="0"/>
                <a:hlinkClick r:id="rId3"/>
              </a:rPr>
              <a:t> with the Cloud Integration </a:t>
            </a:r>
            <a:r>
              <a:rPr lang="en-US" dirty="0" smtClean="0">
                <a:latin typeface="Arial" pitchFamily="34" charset="0"/>
                <a:cs typeface="Arial" pitchFamily="34" charset="0"/>
                <a:hlinkClick r:id="rId3"/>
              </a:rPr>
              <a:t>Team</a:t>
            </a:r>
            <a:endParaRPr lang="en-US" dirty="0" smtClean="0">
              <a:latin typeface="Arial" pitchFamily="34" charset="0"/>
              <a:cs typeface="Arial" pitchFamily="34" charset="0"/>
            </a:endParaRPr>
          </a:p>
          <a:p>
            <a:pPr marL="285750" indent="-285750">
              <a:spcAft>
                <a:spcPts val="600"/>
              </a:spcAft>
              <a:buFont typeface="Arial" panose="020B0604020202020204" pitchFamily="34" charset="0"/>
              <a:buChar char="•"/>
            </a:pPr>
            <a:r>
              <a:rPr lang="en-US" dirty="0" smtClean="0">
                <a:latin typeface="Arial" pitchFamily="34" charset="0"/>
                <a:cs typeface="Arial" pitchFamily="34" charset="0"/>
              </a:rPr>
              <a:t>Mulesoft Connects 2017 and 2018 –</a:t>
            </a:r>
            <a:r>
              <a:rPr lang="en-US" dirty="0" smtClean="0">
                <a:latin typeface="Arial" pitchFamily="34" charset="0"/>
                <a:cs typeface="Arial" pitchFamily="34" charset="0"/>
                <a:hlinkClick r:id="rId4"/>
              </a:rPr>
              <a:t>API-Driven </a:t>
            </a:r>
            <a:r>
              <a:rPr lang="en-US" dirty="0">
                <a:latin typeface="Arial" pitchFamily="34" charset="0"/>
                <a:cs typeface="Arial" pitchFamily="34" charset="0"/>
                <a:hlinkClick r:id="rId4"/>
              </a:rPr>
              <a:t>IoT Insights Revolutionize Beer Inventory Management, presented by Buffalo Wild </a:t>
            </a:r>
            <a:r>
              <a:rPr lang="en-US" dirty="0" smtClean="0">
                <a:latin typeface="Arial" pitchFamily="34" charset="0"/>
                <a:cs typeface="Arial" pitchFamily="34" charset="0"/>
                <a:hlinkClick r:id="rId4"/>
              </a:rPr>
              <a:t>Wings</a:t>
            </a:r>
            <a:endParaRPr lang="en-US" dirty="0" smtClean="0">
              <a:latin typeface="Arial" pitchFamily="34" charset="0"/>
              <a:cs typeface="Arial" pitchFamily="34" charset="0"/>
            </a:endParaRPr>
          </a:p>
          <a:p>
            <a:pPr marL="285750" indent="-285750">
              <a:spcAft>
                <a:spcPts val="600"/>
              </a:spcAft>
              <a:buFont typeface="Arial" panose="020B0604020202020204" pitchFamily="34" charset="0"/>
              <a:buChar char="•"/>
            </a:pPr>
            <a:r>
              <a:rPr lang="en-US" dirty="0">
                <a:latin typeface="Arial" pitchFamily="34" charset="0"/>
                <a:cs typeface="Arial" pitchFamily="34" charset="0"/>
              </a:rPr>
              <a:t>CFS Newsletter Pulse - </a:t>
            </a:r>
            <a:r>
              <a:rPr lang="en-US" dirty="0">
                <a:latin typeface="Arial" pitchFamily="34" charset="0"/>
                <a:cs typeface="Arial" pitchFamily="34" charset="0"/>
                <a:hlinkClick r:id="rId5"/>
              </a:rPr>
              <a:t>Cloud Integration Innovation </a:t>
            </a:r>
            <a:r>
              <a:rPr lang="en-US" dirty="0" smtClean="0">
                <a:latin typeface="Arial" pitchFamily="34" charset="0"/>
                <a:cs typeface="Arial" pitchFamily="34" charset="0"/>
                <a:hlinkClick r:id="rId5"/>
              </a:rPr>
              <a:t>Team</a:t>
            </a:r>
            <a:endParaRPr lang="en-US" dirty="0" smtClean="0">
              <a:latin typeface="Arial" pitchFamily="34" charset="0"/>
              <a:cs typeface="Arial" pitchFamily="34" charset="0"/>
            </a:endParaRPr>
          </a:p>
          <a:p>
            <a:pPr marL="285750" indent="-285750">
              <a:spcAft>
                <a:spcPts val="600"/>
              </a:spcAft>
              <a:buFont typeface="Arial" panose="020B0604020202020204" pitchFamily="34" charset="0"/>
              <a:buChar char="•"/>
            </a:pPr>
            <a:r>
              <a:rPr lang="en-US" dirty="0" smtClean="0">
                <a:latin typeface="Arial" pitchFamily="34" charset="0"/>
                <a:cs typeface="Arial" pitchFamily="34" charset="0"/>
              </a:rPr>
              <a:t>Food Service Technology Conference</a:t>
            </a:r>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3075" y="3503182"/>
            <a:ext cx="2103120" cy="1121664"/>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9734" y="4840927"/>
            <a:ext cx="1501140" cy="1501140"/>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84477" y="4852975"/>
            <a:ext cx="1682671" cy="1682671"/>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30572" y="3666442"/>
            <a:ext cx="2721981" cy="907327"/>
          </a:xfrm>
          <a:prstGeom prst="rect">
            <a:avLst/>
          </a:prstGeom>
        </p:spPr>
      </p:pic>
    </p:spTree>
    <p:extLst>
      <p:ext uri="{BB962C8B-B14F-4D97-AF65-F5344CB8AC3E}">
        <p14:creationId xmlns:p14="http://schemas.microsoft.com/office/powerpoint/2010/main" val="891544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Shape 117"/>
          <p:cNvPicPr preferRelativeResize="0"/>
          <p:nvPr/>
        </p:nvPicPr>
        <p:blipFill>
          <a:blip r:embed="rId3">
            <a:alphaModFix/>
          </a:blip>
          <a:stretch>
            <a:fillRect/>
          </a:stretch>
        </p:blipFill>
        <p:spPr>
          <a:xfrm>
            <a:off x="3" y="1315013"/>
            <a:ext cx="9144000" cy="3657595"/>
          </a:xfrm>
          <a:prstGeom prst="rect">
            <a:avLst/>
          </a:prstGeom>
          <a:noFill/>
          <a:ln w="19050" cap="flat" cmpd="sng">
            <a:solidFill>
              <a:schemeClr val="dk2"/>
            </a:solidFill>
            <a:prstDash val="solid"/>
            <a:round/>
            <a:headEnd type="none" w="med" len="med"/>
            <a:tailEnd type="none" w="med" len="med"/>
          </a:ln>
        </p:spPr>
      </p:pic>
      <p:sp>
        <p:nvSpPr>
          <p:cNvPr id="119" name="Shape 119"/>
          <p:cNvSpPr txBox="1"/>
          <p:nvPr/>
        </p:nvSpPr>
        <p:spPr>
          <a:xfrm>
            <a:off x="144303" y="5136813"/>
            <a:ext cx="8855400" cy="991200"/>
          </a:xfrm>
          <a:prstGeom prst="rect">
            <a:avLst/>
          </a:prstGeom>
          <a:noFill/>
          <a:ln>
            <a:noFill/>
          </a:ln>
        </p:spPr>
        <p:txBody>
          <a:bodyPr lIns="91425" tIns="91425" rIns="91425" bIns="91425" anchor="ctr" anchorCtr="0">
            <a:noAutofit/>
          </a:bodyPr>
          <a:lstStyle/>
          <a:p>
            <a:pPr lvl="0" algn="ctr" rtl="0">
              <a:spcBef>
                <a:spcPts val="0"/>
              </a:spcBef>
              <a:buNone/>
            </a:pPr>
            <a:r>
              <a:rPr lang="en" sz="3000" i="1">
                <a:solidFill>
                  <a:schemeClr val="dk1"/>
                </a:solidFill>
                <a:latin typeface="+mj-lt"/>
                <a:ea typeface="Open Sans"/>
                <a:cs typeface="Open Sans"/>
                <a:sym typeface="Open Sans"/>
              </a:rPr>
              <a:t>Alexa, ask Lyft for a Lyft Line to work.</a:t>
            </a:r>
          </a:p>
        </p:txBody>
      </p:sp>
      <p:sp>
        <p:nvSpPr>
          <p:cNvPr id="5" name="Title 3"/>
          <p:cNvSpPr>
            <a:spLocks noGrp="1"/>
          </p:cNvSpPr>
          <p:nvPr>
            <p:ph type="title"/>
          </p:nvPr>
        </p:nvSpPr>
        <p:spPr>
          <a:xfrm>
            <a:off x="3" y="0"/>
            <a:ext cx="8823957" cy="822960"/>
          </a:xfrm>
        </p:spPr>
        <p:txBody>
          <a:bodyPr/>
          <a:lstStyle/>
          <a:p>
            <a:r>
              <a:rPr lang="en-US" dirty="0" smtClean="0"/>
              <a:t>What Can You Do With Alexa</a:t>
            </a:r>
            <a:endParaRPr lang="en-US" dirty="0"/>
          </a:p>
        </p:txBody>
      </p:sp>
    </p:spTree>
    <p:extLst>
      <p:ext uri="{BB962C8B-B14F-4D97-AF65-F5344CB8AC3E}">
        <p14:creationId xmlns:p14="http://schemas.microsoft.com/office/powerpoint/2010/main" val="28849720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5" name="Shape 125"/>
          <p:cNvPicPr preferRelativeResize="0"/>
          <p:nvPr/>
        </p:nvPicPr>
        <p:blipFill>
          <a:blip r:embed="rId3">
            <a:alphaModFix/>
          </a:blip>
          <a:stretch>
            <a:fillRect/>
          </a:stretch>
        </p:blipFill>
        <p:spPr>
          <a:xfrm>
            <a:off x="0" y="1268505"/>
            <a:ext cx="9144000" cy="4095750"/>
          </a:xfrm>
          <a:prstGeom prst="rect">
            <a:avLst/>
          </a:prstGeom>
          <a:noFill/>
          <a:ln w="19050" cap="flat" cmpd="sng">
            <a:solidFill>
              <a:schemeClr val="dk2"/>
            </a:solidFill>
            <a:prstDash val="solid"/>
            <a:round/>
            <a:headEnd type="none" w="med" len="med"/>
            <a:tailEnd type="none" w="med" len="med"/>
          </a:ln>
        </p:spPr>
      </p:pic>
      <p:pic>
        <p:nvPicPr>
          <p:cNvPr id="126" name="Shape 126"/>
          <p:cNvPicPr preferRelativeResize="0"/>
          <p:nvPr/>
        </p:nvPicPr>
        <p:blipFill>
          <a:blip r:embed="rId4">
            <a:alphaModFix/>
          </a:blip>
          <a:stretch>
            <a:fillRect/>
          </a:stretch>
        </p:blipFill>
        <p:spPr>
          <a:xfrm>
            <a:off x="4893075" y="3639026"/>
            <a:ext cx="2369974" cy="815899"/>
          </a:xfrm>
          <a:prstGeom prst="rect">
            <a:avLst/>
          </a:prstGeom>
          <a:noFill/>
          <a:ln w="19050" cap="flat" cmpd="sng">
            <a:solidFill>
              <a:schemeClr val="dk2"/>
            </a:solidFill>
            <a:prstDash val="solid"/>
            <a:round/>
            <a:headEnd type="none" w="med" len="med"/>
            <a:tailEnd type="none" w="med" len="med"/>
          </a:ln>
        </p:spPr>
      </p:pic>
      <p:sp>
        <p:nvSpPr>
          <p:cNvPr id="127" name="Shape 127"/>
          <p:cNvSpPr txBox="1"/>
          <p:nvPr/>
        </p:nvSpPr>
        <p:spPr>
          <a:xfrm>
            <a:off x="130652" y="5364255"/>
            <a:ext cx="8855400" cy="991200"/>
          </a:xfrm>
          <a:prstGeom prst="rect">
            <a:avLst/>
          </a:prstGeom>
          <a:noFill/>
          <a:ln>
            <a:noFill/>
          </a:ln>
        </p:spPr>
        <p:txBody>
          <a:bodyPr lIns="91425" tIns="91425" rIns="91425" bIns="91425" anchor="ctr" anchorCtr="0">
            <a:noAutofit/>
          </a:bodyPr>
          <a:lstStyle/>
          <a:p>
            <a:pPr lvl="0" algn="ctr" rtl="0">
              <a:spcBef>
                <a:spcPts val="0"/>
              </a:spcBef>
              <a:buNone/>
            </a:pPr>
            <a:r>
              <a:rPr lang="en" sz="3000" i="1" dirty="0">
                <a:solidFill>
                  <a:schemeClr val="dk1"/>
                </a:solidFill>
                <a:latin typeface="+mj-lt"/>
                <a:ea typeface="Open Sans"/>
                <a:cs typeface="Open Sans"/>
                <a:sym typeface="Open Sans"/>
              </a:rPr>
              <a:t>Alexa, ask Capital One, what did I spend?</a:t>
            </a:r>
          </a:p>
        </p:txBody>
      </p:sp>
      <p:sp>
        <p:nvSpPr>
          <p:cNvPr id="6" name="Title 3"/>
          <p:cNvSpPr>
            <a:spLocks noGrp="1"/>
          </p:cNvSpPr>
          <p:nvPr>
            <p:ph type="title"/>
          </p:nvPr>
        </p:nvSpPr>
        <p:spPr>
          <a:xfrm>
            <a:off x="3" y="0"/>
            <a:ext cx="8823957" cy="822960"/>
          </a:xfrm>
        </p:spPr>
        <p:txBody>
          <a:bodyPr/>
          <a:lstStyle/>
          <a:p>
            <a:r>
              <a:rPr lang="en-US" dirty="0" smtClean="0"/>
              <a:t>What Can You Do With Alexa</a:t>
            </a:r>
            <a:endParaRPr lang="en-US" dirty="0"/>
          </a:p>
        </p:txBody>
      </p:sp>
    </p:spTree>
    <p:extLst>
      <p:ext uri="{BB962C8B-B14F-4D97-AF65-F5344CB8AC3E}">
        <p14:creationId xmlns:p14="http://schemas.microsoft.com/office/powerpoint/2010/main" val="30508034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Shape 133"/>
          <p:cNvSpPr txBox="1"/>
          <p:nvPr/>
        </p:nvSpPr>
        <p:spPr>
          <a:xfrm>
            <a:off x="144299" y="5423416"/>
            <a:ext cx="8855400" cy="991200"/>
          </a:xfrm>
          <a:prstGeom prst="rect">
            <a:avLst/>
          </a:prstGeom>
          <a:noFill/>
          <a:ln>
            <a:noFill/>
          </a:ln>
        </p:spPr>
        <p:txBody>
          <a:bodyPr lIns="91425" tIns="91425" rIns="91425" bIns="91425" anchor="ctr" anchorCtr="0">
            <a:noAutofit/>
          </a:bodyPr>
          <a:lstStyle/>
          <a:p>
            <a:pPr lvl="0" algn="ctr" rtl="0">
              <a:spcBef>
                <a:spcPts val="0"/>
              </a:spcBef>
              <a:buNone/>
            </a:pPr>
            <a:r>
              <a:rPr lang="en" sz="3000" i="1" dirty="0">
                <a:solidFill>
                  <a:schemeClr val="dk1"/>
                </a:solidFill>
                <a:latin typeface="+mj-lt"/>
                <a:ea typeface="Open Sans"/>
                <a:cs typeface="Open Sans"/>
                <a:sym typeface="Open Sans"/>
              </a:rPr>
              <a:t>Alexa, tell Starbucks start my order.</a:t>
            </a:r>
          </a:p>
        </p:txBody>
      </p:sp>
      <p:pic>
        <p:nvPicPr>
          <p:cNvPr id="134" name="Shape 134"/>
          <p:cNvPicPr preferRelativeResize="0"/>
          <p:nvPr/>
        </p:nvPicPr>
        <p:blipFill>
          <a:blip r:embed="rId3">
            <a:alphaModFix/>
          </a:blip>
          <a:stretch>
            <a:fillRect/>
          </a:stretch>
        </p:blipFill>
        <p:spPr>
          <a:xfrm>
            <a:off x="0" y="1731818"/>
            <a:ext cx="9143999" cy="3394363"/>
          </a:xfrm>
          <a:prstGeom prst="rect">
            <a:avLst/>
          </a:prstGeom>
          <a:noFill/>
          <a:ln w="19050" cap="flat" cmpd="sng">
            <a:solidFill>
              <a:schemeClr val="dk2"/>
            </a:solidFill>
            <a:prstDash val="solid"/>
            <a:round/>
            <a:headEnd type="none" w="med" len="med"/>
            <a:tailEnd type="none" w="med" len="med"/>
          </a:ln>
        </p:spPr>
      </p:pic>
      <p:sp>
        <p:nvSpPr>
          <p:cNvPr id="5" name="Title 3"/>
          <p:cNvSpPr>
            <a:spLocks noGrp="1"/>
          </p:cNvSpPr>
          <p:nvPr>
            <p:ph type="title"/>
          </p:nvPr>
        </p:nvSpPr>
        <p:spPr>
          <a:xfrm>
            <a:off x="3" y="0"/>
            <a:ext cx="8823957" cy="822960"/>
          </a:xfrm>
        </p:spPr>
        <p:txBody>
          <a:bodyPr/>
          <a:lstStyle/>
          <a:p>
            <a:r>
              <a:rPr lang="en-US" dirty="0" smtClean="0"/>
              <a:t>What Can You Do With Alexa</a:t>
            </a:r>
            <a:endParaRPr lang="en-US" dirty="0"/>
          </a:p>
        </p:txBody>
      </p:sp>
    </p:spTree>
    <p:extLst>
      <p:ext uri="{BB962C8B-B14F-4D97-AF65-F5344CB8AC3E}">
        <p14:creationId xmlns:p14="http://schemas.microsoft.com/office/powerpoint/2010/main" val="5729562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6" name="Shape 546"/>
          <p:cNvSpPr txBox="1"/>
          <p:nvPr/>
        </p:nvSpPr>
        <p:spPr>
          <a:xfrm>
            <a:off x="213222" y="2289771"/>
            <a:ext cx="3285300" cy="27408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sz="2400" dirty="0">
                <a:solidFill>
                  <a:schemeClr val="dk1"/>
                </a:solidFill>
                <a:latin typeface="+mj-lt"/>
                <a:ea typeface="Open Sans"/>
                <a:cs typeface="Open Sans"/>
                <a:sym typeface="Open Sans"/>
              </a:rPr>
              <a:t>Companion app for device setup, skills, remote control, and more.</a:t>
            </a:r>
          </a:p>
          <a:p>
            <a:pPr lvl="0" rtl="0">
              <a:lnSpc>
                <a:spcPct val="115000"/>
              </a:lnSpc>
              <a:spcBef>
                <a:spcPts val="0"/>
              </a:spcBef>
              <a:buNone/>
            </a:pPr>
            <a:endParaRPr sz="2400" dirty="0">
              <a:solidFill>
                <a:schemeClr val="dk1"/>
              </a:solidFill>
              <a:latin typeface="+mj-lt"/>
              <a:ea typeface="Open Sans"/>
              <a:cs typeface="Open Sans"/>
              <a:sym typeface="Open Sans"/>
            </a:endParaRPr>
          </a:p>
          <a:p>
            <a:pPr lvl="0" rtl="0">
              <a:lnSpc>
                <a:spcPct val="115000"/>
              </a:lnSpc>
              <a:spcBef>
                <a:spcPts val="0"/>
              </a:spcBef>
              <a:buNone/>
            </a:pPr>
            <a:r>
              <a:rPr lang="en" sz="2400" dirty="0">
                <a:solidFill>
                  <a:srgbClr val="5EA5E5"/>
                </a:solidFill>
                <a:latin typeface="+mj-lt"/>
                <a:ea typeface="Open Sans"/>
                <a:cs typeface="Open Sans"/>
                <a:sym typeface="Open Sans"/>
              </a:rPr>
              <a:t>alexa.amazon.com</a:t>
            </a:r>
          </a:p>
          <a:p>
            <a:pPr lvl="0" rtl="0">
              <a:lnSpc>
                <a:spcPct val="115000"/>
              </a:lnSpc>
              <a:spcBef>
                <a:spcPts val="0"/>
              </a:spcBef>
              <a:buNone/>
            </a:pPr>
            <a:endParaRPr sz="2400" dirty="0">
              <a:solidFill>
                <a:schemeClr val="dk1"/>
              </a:solidFill>
              <a:latin typeface="+mj-lt"/>
              <a:ea typeface="Open Sans"/>
              <a:cs typeface="Open Sans"/>
              <a:sym typeface="Open Sans"/>
            </a:endParaRPr>
          </a:p>
        </p:txBody>
      </p:sp>
      <p:pic>
        <p:nvPicPr>
          <p:cNvPr id="547" name="Shape 547"/>
          <p:cNvPicPr preferRelativeResize="0"/>
          <p:nvPr/>
        </p:nvPicPr>
        <p:blipFill>
          <a:blip r:embed="rId3">
            <a:alphaModFix/>
          </a:blip>
          <a:stretch>
            <a:fillRect/>
          </a:stretch>
        </p:blipFill>
        <p:spPr>
          <a:xfrm>
            <a:off x="2958371" y="1577995"/>
            <a:ext cx="6185629" cy="3826046"/>
          </a:xfrm>
          <a:prstGeom prst="rect">
            <a:avLst/>
          </a:prstGeom>
          <a:noFill/>
          <a:ln>
            <a:noFill/>
          </a:ln>
        </p:spPr>
      </p:pic>
      <p:sp>
        <p:nvSpPr>
          <p:cNvPr id="5" name="Title 3"/>
          <p:cNvSpPr txBox="1">
            <a:spLocks/>
          </p:cNvSpPr>
          <p:nvPr/>
        </p:nvSpPr>
        <p:spPr>
          <a:xfrm>
            <a:off x="158946" y="0"/>
            <a:ext cx="8823957" cy="822960"/>
          </a:xfrm>
          <a:prstGeom prst="rect">
            <a:avLst/>
          </a:prstGeom>
          <a:noFill/>
          <a:ln w="9525" algn="ctr">
            <a:noFill/>
            <a:miter lim="800000"/>
            <a:headEnd/>
            <a:tailEnd/>
          </a:ln>
          <a:effectLst/>
        </p:spPr>
        <p:txBody>
          <a:bodyPr vert="horz" wrap="square" lIns="91425" tIns="91425" rIns="91425" bIns="91425" numCol="1" anchor="ctr" anchorCtr="0" compatLnSpc="1">
            <a:prstTxWarp prst="textNoShape">
              <a:avLst/>
            </a:prstTxWarp>
          </a:bodyPr>
          <a:lstStyle>
            <a:lvl1pPr lvl="0" algn="l" defTabSz="914400" rtl="0" eaLnBrk="1" fontAlgn="base" latinLnBrk="0" hangingPunct="1">
              <a:spcBef>
                <a:spcPts val="0"/>
              </a:spcBef>
              <a:spcAft>
                <a:spcPct val="0"/>
              </a:spcAft>
              <a:buNone/>
              <a:defRPr lang="en-US" sz="2200" b="1" kern="1200" dirty="0">
                <a:solidFill>
                  <a:srgbClr val="6964D1"/>
                </a:solidFill>
                <a:latin typeface="Arial" pitchFamily="34" charset="0"/>
                <a:ea typeface="+mj-ea"/>
                <a:cs typeface="Arial" pitchFamily="34" charset="0"/>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r>
              <a:rPr lang="en-US" dirty="0" smtClean="0"/>
              <a:t>Alexa Has Skills. Lots of Them.</a:t>
            </a:r>
            <a:endParaRPr lang="en-US" dirty="0"/>
          </a:p>
        </p:txBody>
      </p:sp>
    </p:spTree>
    <p:extLst>
      <p:ext uri="{BB962C8B-B14F-4D97-AF65-F5344CB8AC3E}">
        <p14:creationId xmlns:p14="http://schemas.microsoft.com/office/powerpoint/2010/main" val="21094502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Shape 140"/>
          <p:cNvSpPr txBox="1"/>
          <p:nvPr/>
        </p:nvSpPr>
        <p:spPr>
          <a:xfrm>
            <a:off x="199063" y="1382099"/>
            <a:ext cx="4657200" cy="6693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2400">
                <a:solidFill>
                  <a:schemeClr val="dk1"/>
                </a:solidFill>
                <a:latin typeface="Open Sans"/>
                <a:ea typeface="Open Sans"/>
                <a:cs typeface="Open Sans"/>
                <a:sym typeface="Open Sans"/>
              </a:rPr>
              <a:t>Try these commands:</a:t>
            </a:r>
          </a:p>
        </p:txBody>
      </p:sp>
      <p:pic>
        <p:nvPicPr>
          <p:cNvPr id="141" name="Shape 141"/>
          <p:cNvPicPr preferRelativeResize="0"/>
          <p:nvPr/>
        </p:nvPicPr>
        <p:blipFill>
          <a:blip r:embed="rId3">
            <a:alphaModFix/>
          </a:blip>
          <a:stretch>
            <a:fillRect/>
          </a:stretch>
        </p:blipFill>
        <p:spPr>
          <a:xfrm>
            <a:off x="4187412" y="1382099"/>
            <a:ext cx="4472326" cy="3558426"/>
          </a:xfrm>
          <a:prstGeom prst="rect">
            <a:avLst/>
          </a:prstGeom>
          <a:noFill/>
          <a:ln>
            <a:noFill/>
          </a:ln>
        </p:spPr>
      </p:pic>
      <p:pic>
        <p:nvPicPr>
          <p:cNvPr id="142" name="Shape 142"/>
          <p:cNvPicPr preferRelativeResize="0"/>
          <p:nvPr/>
        </p:nvPicPr>
        <p:blipFill>
          <a:blip r:embed="rId4">
            <a:alphaModFix/>
          </a:blip>
          <a:stretch>
            <a:fillRect/>
          </a:stretch>
        </p:blipFill>
        <p:spPr>
          <a:xfrm>
            <a:off x="6612047" y="4987547"/>
            <a:ext cx="1564495" cy="786476"/>
          </a:xfrm>
          <a:prstGeom prst="rect">
            <a:avLst/>
          </a:prstGeom>
          <a:noFill/>
          <a:ln>
            <a:noFill/>
          </a:ln>
        </p:spPr>
      </p:pic>
      <p:pic>
        <p:nvPicPr>
          <p:cNvPr id="143" name="Shape 143"/>
          <p:cNvPicPr preferRelativeResize="0"/>
          <p:nvPr/>
        </p:nvPicPr>
        <p:blipFill>
          <a:blip r:embed="rId5">
            <a:alphaModFix/>
          </a:blip>
          <a:stretch>
            <a:fillRect/>
          </a:stretch>
        </p:blipFill>
        <p:spPr>
          <a:xfrm>
            <a:off x="7756726" y="2640286"/>
            <a:ext cx="1352550" cy="3209925"/>
          </a:xfrm>
          <a:prstGeom prst="rect">
            <a:avLst/>
          </a:prstGeom>
          <a:noFill/>
          <a:ln>
            <a:noFill/>
          </a:ln>
        </p:spPr>
      </p:pic>
      <p:sp>
        <p:nvSpPr>
          <p:cNvPr id="144" name="Shape 144"/>
          <p:cNvSpPr txBox="1"/>
          <p:nvPr/>
        </p:nvSpPr>
        <p:spPr>
          <a:xfrm>
            <a:off x="195696" y="1885915"/>
            <a:ext cx="4583700" cy="237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sz="2400" i="1" dirty="0">
                <a:solidFill>
                  <a:schemeClr val="dk1"/>
                </a:solidFill>
                <a:latin typeface="Open Sans"/>
                <a:ea typeface="Open Sans"/>
                <a:cs typeface="Open Sans"/>
                <a:sym typeface="Open Sans"/>
              </a:rPr>
              <a:t>“Alexa, tell me a joke!”</a:t>
            </a:r>
            <a:br>
              <a:rPr lang="en" sz="2400" i="1" dirty="0">
                <a:solidFill>
                  <a:schemeClr val="dk1"/>
                </a:solidFill>
                <a:latin typeface="Open Sans"/>
                <a:ea typeface="Open Sans"/>
                <a:cs typeface="Open Sans"/>
                <a:sym typeface="Open Sans"/>
              </a:rPr>
            </a:br>
            <a:endParaRPr lang="en" sz="2400" i="1" dirty="0">
              <a:solidFill>
                <a:schemeClr val="dk1"/>
              </a:solidFill>
              <a:latin typeface="Open Sans"/>
              <a:ea typeface="Open Sans"/>
              <a:cs typeface="Open Sans"/>
              <a:sym typeface="Open Sans"/>
            </a:endParaRPr>
          </a:p>
          <a:p>
            <a:pPr lvl="0" rtl="0">
              <a:lnSpc>
                <a:spcPct val="115000"/>
              </a:lnSpc>
              <a:spcBef>
                <a:spcPts val="0"/>
              </a:spcBef>
              <a:buNone/>
            </a:pPr>
            <a:r>
              <a:rPr lang="en" sz="2400" i="1" dirty="0">
                <a:solidFill>
                  <a:schemeClr val="dk1"/>
                </a:solidFill>
                <a:latin typeface="Open Sans"/>
                <a:ea typeface="Open Sans"/>
                <a:cs typeface="Open Sans"/>
                <a:sym typeface="Open Sans"/>
              </a:rPr>
              <a:t>“Alexa, </a:t>
            </a:r>
            <a:r>
              <a:rPr lang="en" sz="2400" i="1" dirty="0" smtClean="0">
                <a:solidFill>
                  <a:schemeClr val="dk1"/>
                </a:solidFill>
                <a:latin typeface="Open Sans"/>
                <a:ea typeface="Open Sans"/>
                <a:cs typeface="Open Sans"/>
                <a:sym typeface="Open Sans"/>
              </a:rPr>
              <a:t>how much do you weigh?”</a:t>
            </a:r>
            <a:endParaRPr lang="en" sz="2400" i="1" dirty="0">
              <a:solidFill>
                <a:schemeClr val="dk1"/>
              </a:solidFill>
              <a:latin typeface="Open Sans"/>
              <a:ea typeface="Open Sans"/>
              <a:cs typeface="Open Sans"/>
              <a:sym typeface="Open Sans"/>
            </a:endParaRPr>
          </a:p>
        </p:txBody>
      </p:sp>
      <p:sp>
        <p:nvSpPr>
          <p:cNvPr id="145" name="Shape 145"/>
          <p:cNvSpPr txBox="1"/>
          <p:nvPr/>
        </p:nvSpPr>
        <p:spPr>
          <a:xfrm>
            <a:off x="158946" y="4664123"/>
            <a:ext cx="6234900" cy="9861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2400" dirty="0">
                <a:solidFill>
                  <a:schemeClr val="dk1"/>
                </a:solidFill>
                <a:latin typeface="Open Sans"/>
                <a:ea typeface="Open Sans"/>
                <a:cs typeface="Open Sans"/>
                <a:sym typeface="Open Sans"/>
              </a:rPr>
              <a:t>Don’t have an Alexa device?</a:t>
            </a:r>
          </a:p>
          <a:p>
            <a:pPr lvl="0" rtl="0">
              <a:lnSpc>
                <a:spcPct val="115000"/>
              </a:lnSpc>
              <a:spcBef>
                <a:spcPts val="0"/>
              </a:spcBef>
              <a:buNone/>
            </a:pPr>
            <a:r>
              <a:rPr lang="en" sz="2400" dirty="0">
                <a:solidFill>
                  <a:schemeClr val="dk1"/>
                </a:solidFill>
                <a:latin typeface="Open Sans"/>
                <a:ea typeface="Open Sans"/>
                <a:cs typeface="Open Sans"/>
                <a:sym typeface="Open Sans"/>
              </a:rPr>
              <a:t>Head to: </a:t>
            </a:r>
            <a:r>
              <a:rPr lang="en" sz="2400" b="1" dirty="0">
                <a:solidFill>
                  <a:srgbClr val="5EA5E5"/>
                </a:solidFill>
                <a:latin typeface="Open Sans"/>
                <a:ea typeface="Open Sans"/>
                <a:cs typeface="Open Sans"/>
                <a:sym typeface="Open Sans"/>
              </a:rPr>
              <a:t>echosim.io</a:t>
            </a:r>
          </a:p>
        </p:txBody>
      </p:sp>
      <p:sp>
        <p:nvSpPr>
          <p:cNvPr id="9" name="Title 3"/>
          <p:cNvSpPr txBox="1">
            <a:spLocks/>
          </p:cNvSpPr>
          <p:nvPr/>
        </p:nvSpPr>
        <p:spPr>
          <a:xfrm>
            <a:off x="158946" y="39241"/>
            <a:ext cx="8823957" cy="822960"/>
          </a:xfrm>
          <a:prstGeom prst="rect">
            <a:avLst/>
          </a:prstGeom>
          <a:noFill/>
          <a:ln w="9525" algn="ctr">
            <a:noFill/>
            <a:miter lim="800000"/>
            <a:headEnd/>
            <a:tailEnd/>
          </a:ln>
          <a:effectLst/>
        </p:spPr>
        <p:txBody>
          <a:bodyPr vert="horz" wrap="square" lIns="91425" tIns="91425" rIns="91425" bIns="91425" numCol="1" anchor="ctr" anchorCtr="0" compatLnSpc="1">
            <a:prstTxWarp prst="textNoShape">
              <a:avLst/>
            </a:prstTxWarp>
          </a:bodyPr>
          <a:lstStyle>
            <a:lvl1pPr lvl="0" algn="l" defTabSz="914400" rtl="0" eaLnBrk="1" fontAlgn="base" latinLnBrk="0" hangingPunct="1">
              <a:spcBef>
                <a:spcPts val="0"/>
              </a:spcBef>
              <a:spcAft>
                <a:spcPct val="0"/>
              </a:spcAft>
              <a:buNone/>
              <a:defRPr lang="en-US" sz="2200" b="1" kern="1200" dirty="0">
                <a:solidFill>
                  <a:srgbClr val="6964D1"/>
                </a:solidFill>
                <a:latin typeface="Arial" pitchFamily="34" charset="0"/>
                <a:ea typeface="+mj-ea"/>
                <a:cs typeface="Arial" pitchFamily="34" charset="0"/>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r>
              <a:rPr lang="en-US" dirty="0" smtClean="0"/>
              <a:t>It’s LIVE Demo Time!</a:t>
            </a:r>
            <a:endParaRPr lang="en-US" dirty="0"/>
          </a:p>
        </p:txBody>
      </p:sp>
    </p:spTree>
    <p:extLst>
      <p:ext uri="{BB962C8B-B14F-4D97-AF65-F5344CB8AC3E}">
        <p14:creationId xmlns:p14="http://schemas.microsoft.com/office/powerpoint/2010/main" val="35370310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smtClean="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65048" y="1776001"/>
            <a:ext cx="6408707"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pPr>
              <a:lnSpc>
                <a:spcPct val="100000"/>
              </a:lnSpc>
            </a:pPr>
            <a:r>
              <a:rPr lang="en-US" sz="2800" b="1" dirty="0" smtClean="0">
                <a:solidFill>
                  <a:schemeClr val="bg1"/>
                </a:solidFill>
              </a:rPr>
              <a:t>Chapter </a:t>
            </a:r>
            <a:r>
              <a:rPr lang="en-US" sz="2800" b="1" dirty="0">
                <a:solidFill>
                  <a:schemeClr val="bg1"/>
                </a:solidFill>
              </a:rPr>
              <a:t>3</a:t>
            </a:r>
            <a:r>
              <a:rPr lang="en-US" sz="2800" b="1" dirty="0" smtClean="0">
                <a:solidFill>
                  <a:schemeClr val="bg1"/>
                </a:solidFill>
              </a:rPr>
              <a:t>:</a:t>
            </a:r>
            <a:br>
              <a:rPr lang="en-US" sz="2800" b="1" dirty="0" smtClean="0">
                <a:solidFill>
                  <a:schemeClr val="bg1"/>
                </a:solidFill>
              </a:rPr>
            </a:br>
            <a:r>
              <a:rPr lang="en-US" sz="4800" b="1" dirty="0">
                <a:solidFill>
                  <a:schemeClr val="bg1"/>
                </a:solidFill>
                <a:latin typeface="Ubuntu" panose="020B0504030602030204" pitchFamily="34" charset="0"/>
              </a:rPr>
              <a:t>Developing for Alexa</a:t>
            </a:r>
          </a:p>
        </p:txBody>
      </p:sp>
    </p:spTree>
    <p:extLst>
      <p:ext uri="{BB962C8B-B14F-4D97-AF65-F5344CB8AC3E}">
        <p14:creationId xmlns:p14="http://schemas.microsoft.com/office/powerpoint/2010/main" val="10639099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7" name="TextBox 6"/>
          <p:cNvSpPr txBox="1"/>
          <p:nvPr/>
        </p:nvSpPr>
        <p:spPr>
          <a:xfrm>
            <a:off x="251520" y="1754814"/>
            <a:ext cx="6318702" cy="2050561"/>
          </a:xfrm>
          <a:prstGeom prst="rect">
            <a:avLst/>
          </a:prstGeom>
          <a:noFill/>
        </p:spPr>
        <p:txBody>
          <a:bodyPr wrap="square" rtlCol="0">
            <a:spAutoFit/>
          </a:bodyPr>
          <a:lstStyle/>
          <a:p>
            <a:r>
              <a:rPr lang="en-US" sz="3600" b="1" dirty="0" smtClean="0">
                <a:solidFill>
                  <a:srgbClr val="7030A0"/>
                </a:solidFill>
                <a:latin typeface="Ubuntu" panose="020B0504030602030204" pitchFamily="34" charset="0"/>
              </a:rPr>
              <a:t>Hacking with Alexa</a:t>
            </a:r>
            <a:endParaRPr lang="en-US" sz="3600" b="1" dirty="0">
              <a:solidFill>
                <a:srgbClr val="7030A0"/>
              </a:solidFill>
              <a:latin typeface="Ubuntu" panose="020B0504030602030204" pitchFamily="34" charset="0"/>
            </a:endParaRPr>
          </a:p>
          <a:p>
            <a:r>
              <a:rPr lang="en-US" sz="2700" dirty="0" smtClean="0">
                <a:solidFill>
                  <a:schemeClr val="bg1">
                    <a:lumMod val="65000"/>
                  </a:schemeClr>
                </a:solidFill>
                <a:latin typeface="Ubuntu" panose="020B0504030602030204" pitchFamily="34" charset="0"/>
              </a:rPr>
              <a:t>Aaron Anderson, Krista MacGillivray</a:t>
            </a:r>
            <a:endParaRPr lang="en-US" sz="2700" dirty="0">
              <a:solidFill>
                <a:schemeClr val="bg1">
                  <a:lumMod val="65000"/>
                </a:schemeClr>
              </a:solidFill>
              <a:latin typeface="Ubuntu" panose="020B0504030602030204" pitchFamily="34" charset="0"/>
            </a:endParaRPr>
          </a:p>
          <a:p>
            <a:r>
              <a:rPr lang="en-US" sz="2000" dirty="0" smtClean="0">
                <a:solidFill>
                  <a:schemeClr val="bg1">
                    <a:lumMod val="65000"/>
                  </a:schemeClr>
                </a:solidFill>
                <a:latin typeface="Ubuntu" panose="020B0504030602030204" pitchFamily="34" charset="0"/>
              </a:rPr>
              <a:t>September 19, 2018</a:t>
            </a:r>
            <a:endParaRPr lang="en-US" sz="2000" dirty="0">
              <a:solidFill>
                <a:schemeClr val="bg1">
                  <a:lumMod val="65000"/>
                </a:schemeClr>
              </a:solidFill>
              <a:latin typeface="Ubuntu" panose="020B0504030602030204" pitchFamily="34" charset="0"/>
            </a:endParaRPr>
          </a:p>
          <a:p>
            <a:endParaRPr lang="en-US" sz="825" dirty="0">
              <a:solidFill>
                <a:srgbClr val="2B0E3C"/>
              </a:solidFill>
            </a:endParaRPr>
          </a:p>
          <a:p>
            <a:endParaRPr lang="pl-PL" sz="3600" b="1" dirty="0">
              <a:solidFill>
                <a:srgbClr val="2B0E3C"/>
              </a:solidFill>
              <a:latin typeface="Ubuntu" panose="020B0504030602030204" pitchFamily="34" charset="0"/>
            </a:endParaRPr>
          </a:p>
        </p:txBody>
      </p:sp>
      <p:sp>
        <p:nvSpPr>
          <p:cNvPr id="2" name="Rectangle 1"/>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extLst>
      <p:ext uri="{BB962C8B-B14F-4D97-AF65-F5344CB8AC3E}">
        <p14:creationId xmlns:p14="http://schemas.microsoft.com/office/powerpoint/2010/main" val="393726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01260" y="259090"/>
            <a:ext cx="5662295" cy="351378"/>
          </a:xfrm>
          <a:prstGeom prst="rect">
            <a:avLst/>
          </a:prstGeom>
        </p:spPr>
        <p:txBody>
          <a:bodyPr vert="horz" wrap="square" lIns="0" tIns="12700" rIns="0" bIns="0" rtlCol="0">
            <a:spAutoFit/>
          </a:bodyPr>
          <a:lstStyle/>
          <a:p>
            <a:pPr marL="12700">
              <a:lnSpc>
                <a:spcPct val="100000"/>
              </a:lnSpc>
              <a:spcBef>
                <a:spcPts val="100"/>
              </a:spcBef>
            </a:pPr>
            <a:r>
              <a:rPr spc="90" dirty="0"/>
              <a:t>Why </a:t>
            </a:r>
            <a:r>
              <a:rPr spc="95" dirty="0"/>
              <a:t>build </a:t>
            </a:r>
            <a:r>
              <a:rPr spc="165" dirty="0"/>
              <a:t>an </a:t>
            </a:r>
            <a:r>
              <a:rPr spc="60" dirty="0" smtClean="0"/>
              <a:t>Alexa </a:t>
            </a:r>
            <a:r>
              <a:rPr spc="-690" dirty="0" smtClean="0"/>
              <a:t> </a:t>
            </a:r>
            <a:r>
              <a:rPr spc="-70" dirty="0"/>
              <a:t>Skill?</a:t>
            </a:r>
            <a:endParaRPr dirty="0"/>
          </a:p>
        </p:txBody>
      </p:sp>
      <p:sp>
        <p:nvSpPr>
          <p:cNvPr id="4" name="object 4"/>
          <p:cNvSpPr txBox="1"/>
          <p:nvPr/>
        </p:nvSpPr>
        <p:spPr>
          <a:xfrm>
            <a:off x="301260" y="1608620"/>
            <a:ext cx="7000875" cy="3341364"/>
          </a:xfrm>
          <a:prstGeom prst="rect">
            <a:avLst/>
          </a:prstGeom>
        </p:spPr>
        <p:txBody>
          <a:bodyPr vert="horz" wrap="square" lIns="0" tIns="12700" rIns="0" bIns="0" rtlCol="0">
            <a:spAutoFit/>
          </a:bodyPr>
          <a:lstStyle/>
          <a:p>
            <a:pPr marL="454025" marR="5080" indent="-441325">
              <a:lnSpc>
                <a:spcPct val="150000"/>
              </a:lnSpc>
              <a:spcBef>
                <a:spcPts val="100"/>
              </a:spcBef>
              <a:buFontTx/>
              <a:buAutoNum type="arabicPeriod"/>
              <a:tabLst>
                <a:tab pos="453390" algn="l"/>
                <a:tab pos="454659" algn="l"/>
              </a:tabLst>
            </a:pPr>
            <a:r>
              <a:rPr sz="2000" kern="1200" spc="-15" dirty="0">
                <a:solidFill>
                  <a:prstClr val="black"/>
                </a:solidFill>
                <a:latin typeface="+mj-lt"/>
                <a:ea typeface="+mn-ea"/>
                <a:cs typeface="Noto Sans"/>
              </a:rPr>
              <a:t>Alexa, </a:t>
            </a:r>
            <a:r>
              <a:rPr sz="2000" kern="1200" spc="-40" dirty="0">
                <a:solidFill>
                  <a:prstClr val="black"/>
                </a:solidFill>
                <a:latin typeface="+mj-lt"/>
                <a:ea typeface="+mn-ea"/>
                <a:cs typeface="Noto Sans"/>
              </a:rPr>
              <a:t>Amazon's </a:t>
            </a:r>
            <a:r>
              <a:rPr sz="2000" kern="1200" spc="-15" dirty="0">
                <a:solidFill>
                  <a:prstClr val="black"/>
                </a:solidFill>
                <a:latin typeface="+mj-lt"/>
                <a:ea typeface="+mn-ea"/>
                <a:cs typeface="Noto Sans"/>
              </a:rPr>
              <a:t>voice service, </a:t>
            </a:r>
            <a:r>
              <a:rPr sz="2000" kern="1200" spc="-10" dirty="0">
                <a:solidFill>
                  <a:prstClr val="black"/>
                </a:solidFill>
                <a:latin typeface="+mj-lt"/>
                <a:ea typeface="+mn-ea"/>
                <a:cs typeface="Noto Sans"/>
              </a:rPr>
              <a:t>is </a:t>
            </a:r>
            <a:r>
              <a:rPr sz="2000" kern="1200" spc="-15" dirty="0">
                <a:solidFill>
                  <a:prstClr val="black"/>
                </a:solidFill>
                <a:latin typeface="+mj-lt"/>
                <a:ea typeface="+mn-ea"/>
                <a:cs typeface="Noto Sans"/>
              </a:rPr>
              <a:t>already </a:t>
            </a:r>
            <a:r>
              <a:rPr sz="2000" kern="1200" spc="-30" dirty="0">
                <a:solidFill>
                  <a:prstClr val="black"/>
                </a:solidFill>
                <a:latin typeface="+mj-lt"/>
                <a:ea typeface="+mn-ea"/>
                <a:cs typeface="Noto Sans"/>
              </a:rPr>
              <a:t>integrated </a:t>
            </a:r>
            <a:r>
              <a:rPr sz="2000" kern="1200" spc="-15" dirty="0">
                <a:solidFill>
                  <a:prstClr val="black"/>
                </a:solidFill>
                <a:latin typeface="+mj-lt"/>
                <a:ea typeface="+mn-ea"/>
                <a:cs typeface="Noto Sans"/>
              </a:rPr>
              <a:t>into  </a:t>
            </a:r>
            <a:r>
              <a:rPr sz="2000" kern="1200" spc="-10" dirty="0">
                <a:solidFill>
                  <a:prstClr val="black"/>
                </a:solidFill>
                <a:latin typeface="+mj-lt"/>
                <a:ea typeface="+mn-ea"/>
                <a:cs typeface="Noto Sans"/>
              </a:rPr>
              <a:t>Echo </a:t>
            </a:r>
            <a:r>
              <a:rPr sz="2000" kern="1200" spc="-15" dirty="0">
                <a:solidFill>
                  <a:prstClr val="black"/>
                </a:solidFill>
                <a:latin typeface="+mj-lt"/>
                <a:ea typeface="+mn-ea"/>
                <a:cs typeface="Noto Sans"/>
              </a:rPr>
              <a:t>devices and can perform hundreds </a:t>
            </a:r>
            <a:r>
              <a:rPr sz="2000" kern="1200" spc="-10" dirty="0">
                <a:solidFill>
                  <a:prstClr val="black"/>
                </a:solidFill>
                <a:latin typeface="+mj-lt"/>
                <a:ea typeface="+mn-ea"/>
                <a:cs typeface="Noto Sans"/>
              </a:rPr>
              <a:t>of</a:t>
            </a:r>
            <a:r>
              <a:rPr sz="2000" kern="1200" spc="55" dirty="0">
                <a:solidFill>
                  <a:prstClr val="black"/>
                </a:solidFill>
                <a:latin typeface="+mj-lt"/>
                <a:ea typeface="+mn-ea"/>
                <a:cs typeface="Noto Sans"/>
              </a:rPr>
              <a:t> </a:t>
            </a:r>
            <a:r>
              <a:rPr sz="2000" kern="1200" spc="-15" dirty="0">
                <a:solidFill>
                  <a:prstClr val="black"/>
                </a:solidFill>
                <a:latin typeface="+mj-lt"/>
                <a:ea typeface="+mn-ea"/>
                <a:cs typeface="Noto Sans"/>
              </a:rPr>
              <a:t>skills.</a:t>
            </a:r>
            <a:endParaRPr sz="2000" kern="1200" dirty="0">
              <a:solidFill>
                <a:prstClr val="black"/>
              </a:solidFill>
              <a:latin typeface="+mj-lt"/>
              <a:ea typeface="+mn-ea"/>
              <a:cs typeface="Noto Sans"/>
            </a:endParaRPr>
          </a:p>
          <a:p>
            <a:pPr>
              <a:spcBef>
                <a:spcPts val="35"/>
              </a:spcBef>
              <a:buFont typeface="Noto Sans"/>
              <a:buAutoNum type="arabicPeriod"/>
            </a:pPr>
            <a:endParaRPr sz="2000" kern="1200" dirty="0">
              <a:solidFill>
                <a:prstClr val="black"/>
              </a:solidFill>
              <a:latin typeface="+mj-lt"/>
              <a:ea typeface="+mn-ea"/>
              <a:cs typeface="Times New Roman"/>
            </a:endParaRPr>
          </a:p>
          <a:p>
            <a:pPr marL="454025" marR="1082040" indent="-441325">
              <a:lnSpc>
                <a:spcPct val="150000"/>
              </a:lnSpc>
              <a:buFontTx/>
              <a:buAutoNum type="arabicPeriod"/>
              <a:tabLst>
                <a:tab pos="453390" algn="l"/>
                <a:tab pos="454659" algn="l"/>
              </a:tabLst>
            </a:pPr>
            <a:r>
              <a:rPr sz="2000" kern="1200" spc="-15" dirty="0">
                <a:solidFill>
                  <a:prstClr val="black"/>
                </a:solidFill>
                <a:latin typeface="+mj-lt"/>
                <a:ea typeface="+mn-ea"/>
                <a:cs typeface="Noto Sans"/>
              </a:rPr>
              <a:t>Your skill can reach millions </a:t>
            </a:r>
            <a:r>
              <a:rPr sz="2000" kern="1200" spc="-10" dirty="0">
                <a:solidFill>
                  <a:prstClr val="black"/>
                </a:solidFill>
                <a:latin typeface="+mj-lt"/>
                <a:ea typeface="+mn-ea"/>
                <a:cs typeface="Noto Sans"/>
              </a:rPr>
              <a:t>of </a:t>
            </a:r>
            <a:r>
              <a:rPr sz="2000" kern="1200" spc="-15" dirty="0">
                <a:solidFill>
                  <a:prstClr val="black"/>
                </a:solidFill>
                <a:latin typeface="+mj-lt"/>
                <a:ea typeface="+mn-ea"/>
                <a:cs typeface="Noto Sans"/>
              </a:rPr>
              <a:t>customers </a:t>
            </a:r>
            <a:r>
              <a:rPr sz="2000" kern="1200" spc="-20" dirty="0">
                <a:solidFill>
                  <a:prstClr val="black"/>
                </a:solidFill>
                <a:latin typeface="+mj-lt"/>
                <a:ea typeface="+mn-ea"/>
                <a:cs typeface="Noto Sans"/>
              </a:rPr>
              <a:t>with  </a:t>
            </a:r>
            <a:r>
              <a:rPr sz="2000" kern="1200" spc="-15" dirty="0">
                <a:solidFill>
                  <a:prstClr val="black"/>
                </a:solidFill>
                <a:latin typeface="+mj-lt"/>
                <a:ea typeface="+mn-ea"/>
                <a:cs typeface="Noto Sans"/>
              </a:rPr>
              <a:t>Alexa enabled</a:t>
            </a:r>
            <a:r>
              <a:rPr sz="2000" kern="1200" dirty="0">
                <a:solidFill>
                  <a:prstClr val="black"/>
                </a:solidFill>
                <a:latin typeface="+mj-lt"/>
                <a:ea typeface="+mn-ea"/>
                <a:cs typeface="Noto Sans"/>
              </a:rPr>
              <a:t> </a:t>
            </a:r>
            <a:r>
              <a:rPr sz="2000" kern="1200" spc="-15" dirty="0">
                <a:solidFill>
                  <a:prstClr val="black"/>
                </a:solidFill>
                <a:latin typeface="+mj-lt"/>
                <a:ea typeface="+mn-ea"/>
                <a:cs typeface="Noto Sans"/>
              </a:rPr>
              <a:t>devices.</a:t>
            </a:r>
            <a:endParaRPr sz="2000" kern="1200" dirty="0">
              <a:solidFill>
                <a:prstClr val="black"/>
              </a:solidFill>
              <a:latin typeface="+mj-lt"/>
              <a:ea typeface="+mn-ea"/>
              <a:cs typeface="Noto Sans"/>
            </a:endParaRPr>
          </a:p>
          <a:p>
            <a:pPr>
              <a:spcBef>
                <a:spcPts val="35"/>
              </a:spcBef>
              <a:buFont typeface="Noto Sans"/>
              <a:buAutoNum type="arabicPeriod"/>
            </a:pPr>
            <a:endParaRPr sz="2000" kern="1200" dirty="0">
              <a:solidFill>
                <a:prstClr val="black"/>
              </a:solidFill>
              <a:latin typeface="+mj-lt"/>
              <a:ea typeface="+mn-ea"/>
              <a:cs typeface="Times New Roman"/>
            </a:endParaRPr>
          </a:p>
          <a:p>
            <a:pPr marL="454025" marR="4051300" indent="-441325">
              <a:lnSpc>
                <a:spcPct val="150000"/>
              </a:lnSpc>
              <a:buFontTx/>
              <a:buAutoNum type="arabicPeriod"/>
              <a:tabLst>
                <a:tab pos="453390" algn="l"/>
                <a:tab pos="454659" algn="l"/>
              </a:tabLst>
            </a:pPr>
            <a:r>
              <a:rPr sz="2000" kern="1200" spc="-30" dirty="0">
                <a:solidFill>
                  <a:prstClr val="black"/>
                </a:solidFill>
                <a:latin typeface="+mj-lt"/>
                <a:ea typeface="+mn-ea"/>
                <a:cs typeface="Noto Sans"/>
              </a:rPr>
              <a:t>Building </a:t>
            </a:r>
            <a:r>
              <a:rPr sz="2000" kern="1200" spc="-20" dirty="0">
                <a:solidFill>
                  <a:prstClr val="black"/>
                </a:solidFill>
                <a:latin typeface="+mj-lt"/>
                <a:ea typeface="+mn-ea"/>
                <a:cs typeface="Noto Sans"/>
              </a:rPr>
              <a:t>with </a:t>
            </a:r>
            <a:r>
              <a:rPr sz="2000" kern="1200" spc="-15" dirty="0">
                <a:solidFill>
                  <a:prstClr val="black"/>
                </a:solidFill>
                <a:latin typeface="+mj-lt"/>
                <a:ea typeface="+mn-ea"/>
                <a:cs typeface="Noto Sans"/>
              </a:rPr>
              <a:t>Alexa is  free, easy, </a:t>
            </a:r>
            <a:r>
              <a:rPr sz="2000" kern="1200" spc="-5" dirty="0">
                <a:solidFill>
                  <a:prstClr val="black"/>
                </a:solidFill>
                <a:latin typeface="+mj-lt"/>
                <a:ea typeface="+mn-ea"/>
                <a:cs typeface="Noto Sans"/>
              </a:rPr>
              <a:t>&amp; </a:t>
            </a:r>
            <a:r>
              <a:rPr sz="2000" kern="1200" spc="-75" dirty="0">
                <a:solidFill>
                  <a:prstClr val="black"/>
                </a:solidFill>
                <a:latin typeface="+mj-lt"/>
                <a:ea typeface="+mn-ea"/>
                <a:cs typeface="Noto Sans"/>
              </a:rPr>
              <a:t>fun!</a:t>
            </a:r>
            <a:endParaRPr sz="2000" kern="1200" dirty="0">
              <a:solidFill>
                <a:prstClr val="black"/>
              </a:solidFill>
              <a:latin typeface="+mj-lt"/>
              <a:ea typeface="+mn-ea"/>
              <a:cs typeface="Noto Sans"/>
            </a:endParaRPr>
          </a:p>
        </p:txBody>
      </p:sp>
      <p:sp>
        <p:nvSpPr>
          <p:cNvPr id="5" name="object 5"/>
          <p:cNvSpPr/>
          <p:nvPr/>
        </p:nvSpPr>
        <p:spPr>
          <a:xfrm>
            <a:off x="3668242" y="3391368"/>
            <a:ext cx="5475738" cy="3331668"/>
          </a:xfrm>
          <a:prstGeom prst="rect">
            <a:avLst/>
          </a:prstGeom>
          <a:blipFill>
            <a:blip r:embed="rId2" cstate="print"/>
            <a:stretch>
              <a:fillRect/>
            </a:stretch>
          </a:blipFill>
        </p:spPr>
        <p:txBody>
          <a:bodyPr wrap="square" lIns="0" tIns="0" rIns="0" bIns="0" rtlCol="0"/>
          <a:lstStyle/>
          <a:p>
            <a:endParaRPr sz="1800" kern="1200" smtClean="0">
              <a:solidFill>
                <a:prstClr val="black"/>
              </a:solidFill>
              <a:latin typeface="Calibri"/>
              <a:ea typeface="+mn-ea"/>
              <a:cs typeface="+mn-cs"/>
            </a:endParaRPr>
          </a:p>
        </p:txBody>
      </p:sp>
    </p:spTree>
    <p:extLst>
      <p:ext uri="{BB962C8B-B14F-4D97-AF65-F5344CB8AC3E}">
        <p14:creationId xmlns:p14="http://schemas.microsoft.com/office/powerpoint/2010/main" val="18562161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213225" y="-114205"/>
            <a:ext cx="8060400" cy="1145100"/>
          </a:xfrm>
          <a:prstGeom prst="rect">
            <a:avLst/>
          </a:prstGeom>
        </p:spPr>
        <p:txBody>
          <a:bodyPr lIns="91425" tIns="91425" rIns="91425" bIns="91425" anchor="ctr" anchorCtr="0">
            <a:noAutofit/>
          </a:bodyPr>
          <a:lstStyle/>
          <a:p>
            <a:pPr lvl="0" rtl="0">
              <a:spcBef>
                <a:spcPts val="0"/>
              </a:spcBef>
              <a:buClr>
                <a:srgbClr val="000000"/>
              </a:buClr>
              <a:buSzPct val="30555"/>
              <a:buFont typeface="Arial"/>
              <a:buNone/>
            </a:pPr>
            <a:r>
              <a:rPr lang="en" dirty="0"/>
              <a:t>Alexa </a:t>
            </a:r>
            <a:r>
              <a:rPr lang="en" dirty="0" smtClean="0"/>
              <a:t>Skills Are Made of 2 Parts:</a:t>
            </a:r>
            <a:endParaRPr lang="en" dirty="0"/>
          </a:p>
        </p:txBody>
      </p:sp>
      <p:sp>
        <p:nvSpPr>
          <p:cNvPr id="156" name="Shape 156"/>
          <p:cNvSpPr txBox="1"/>
          <p:nvPr/>
        </p:nvSpPr>
        <p:spPr>
          <a:xfrm>
            <a:off x="-196208" y="1255050"/>
            <a:ext cx="6159000" cy="4644900"/>
          </a:xfrm>
          <a:prstGeom prst="rect">
            <a:avLst/>
          </a:prstGeom>
          <a:noFill/>
          <a:ln>
            <a:noFill/>
          </a:ln>
        </p:spPr>
        <p:txBody>
          <a:bodyPr lIns="91425" tIns="91425" rIns="91425" bIns="91425" anchor="t" anchorCtr="0">
            <a:noAutofit/>
          </a:bodyPr>
          <a:lstStyle/>
          <a:p>
            <a:pPr lvl="0" rtl="0">
              <a:lnSpc>
                <a:spcPct val="115000"/>
              </a:lnSpc>
              <a:spcBef>
                <a:spcPts val="0"/>
              </a:spcBef>
              <a:buNone/>
            </a:pPr>
            <a:endParaRPr sz="2000" dirty="0">
              <a:solidFill>
                <a:schemeClr val="dk1"/>
              </a:solidFill>
              <a:latin typeface="+mj-lt"/>
              <a:ea typeface="Open Sans"/>
              <a:cs typeface="Open Sans"/>
              <a:sym typeface="Open Sans"/>
            </a:endParaRPr>
          </a:p>
          <a:p>
            <a:pPr marL="914400" lvl="0" indent="-381000" rtl="0">
              <a:lnSpc>
                <a:spcPct val="115000"/>
              </a:lnSpc>
              <a:spcBef>
                <a:spcPts val="0"/>
              </a:spcBef>
              <a:buClr>
                <a:schemeClr val="dk1"/>
              </a:buClr>
              <a:buSzPct val="100000"/>
              <a:buAutoNum type="arabicPeriod"/>
            </a:pPr>
            <a:r>
              <a:rPr lang="en" sz="2000" b="1" dirty="0">
                <a:solidFill>
                  <a:schemeClr val="dk1"/>
                </a:solidFill>
                <a:latin typeface="+mj-lt"/>
                <a:ea typeface="Open Sans"/>
                <a:cs typeface="Open Sans"/>
                <a:sym typeface="Open Sans"/>
              </a:rPr>
              <a:t>Front End</a:t>
            </a:r>
            <a:r>
              <a:rPr lang="en" sz="2000" dirty="0">
                <a:solidFill>
                  <a:schemeClr val="dk1"/>
                </a:solidFill>
                <a:latin typeface="+mj-lt"/>
                <a:ea typeface="Open Sans"/>
                <a:cs typeface="Open Sans"/>
                <a:sym typeface="Open Sans"/>
              </a:rPr>
              <a:t> - The Alexa Voice UI handles text to speech, converting the audio into something our app can use, etc</a:t>
            </a:r>
            <a:r>
              <a:rPr lang="en" sz="2000" dirty="0" smtClean="0">
                <a:solidFill>
                  <a:schemeClr val="dk1"/>
                </a:solidFill>
                <a:latin typeface="+mj-lt"/>
                <a:ea typeface="Open Sans"/>
                <a:cs typeface="Open Sans"/>
                <a:sym typeface="Open Sans"/>
              </a:rPr>
              <a:t>.</a:t>
            </a:r>
            <a:endParaRPr lang="en" sz="2000" dirty="0">
              <a:solidFill>
                <a:schemeClr val="dk1"/>
              </a:solidFill>
              <a:latin typeface="+mj-lt"/>
              <a:ea typeface="Open Sans"/>
              <a:cs typeface="Open Sans"/>
              <a:sym typeface="Open Sans"/>
            </a:endParaRPr>
          </a:p>
          <a:p>
            <a:pPr marL="457200" lvl="0" indent="-457200" rtl="0">
              <a:lnSpc>
                <a:spcPct val="115000"/>
              </a:lnSpc>
              <a:spcBef>
                <a:spcPts val="0"/>
              </a:spcBef>
              <a:buFont typeface="+mj-lt"/>
              <a:buAutoNum type="arabicPeriod"/>
            </a:pPr>
            <a:endParaRPr lang="en-US" sz="2000" dirty="0" smtClean="0">
              <a:solidFill>
                <a:schemeClr val="dk1"/>
              </a:solidFill>
              <a:latin typeface="+mj-lt"/>
              <a:ea typeface="Open Sans"/>
              <a:cs typeface="Open Sans"/>
              <a:sym typeface="Open Sans"/>
            </a:endParaRPr>
          </a:p>
          <a:p>
            <a:pPr marL="457200" lvl="0" indent="-457200" rtl="0">
              <a:lnSpc>
                <a:spcPct val="115000"/>
              </a:lnSpc>
              <a:spcBef>
                <a:spcPts val="0"/>
              </a:spcBef>
              <a:buFont typeface="+mj-lt"/>
              <a:buAutoNum type="arabicPeriod"/>
            </a:pPr>
            <a:endParaRPr lang="en-US" sz="2000" dirty="0">
              <a:solidFill>
                <a:schemeClr val="dk1"/>
              </a:solidFill>
              <a:latin typeface="+mj-lt"/>
              <a:ea typeface="Open Sans"/>
              <a:cs typeface="Open Sans"/>
              <a:sym typeface="Open Sans"/>
            </a:endParaRPr>
          </a:p>
          <a:p>
            <a:pPr marL="457200" lvl="0" indent="-457200" rtl="0">
              <a:lnSpc>
                <a:spcPct val="115000"/>
              </a:lnSpc>
              <a:spcBef>
                <a:spcPts val="0"/>
              </a:spcBef>
              <a:buFont typeface="+mj-lt"/>
              <a:buAutoNum type="arabicPeriod"/>
            </a:pPr>
            <a:endParaRPr sz="2000" dirty="0">
              <a:solidFill>
                <a:schemeClr val="dk1"/>
              </a:solidFill>
              <a:latin typeface="+mj-lt"/>
              <a:ea typeface="Open Sans"/>
              <a:cs typeface="Open Sans"/>
              <a:sym typeface="Open Sans"/>
            </a:endParaRPr>
          </a:p>
          <a:p>
            <a:pPr marL="990600" lvl="0" indent="-457200" rtl="0">
              <a:lnSpc>
                <a:spcPct val="115000"/>
              </a:lnSpc>
              <a:spcBef>
                <a:spcPts val="0"/>
              </a:spcBef>
              <a:buClr>
                <a:schemeClr val="dk1"/>
              </a:buClr>
              <a:buSzPct val="100000"/>
              <a:buFont typeface="+mj-lt"/>
              <a:buAutoNum type="arabicPeriod"/>
            </a:pPr>
            <a:r>
              <a:rPr lang="en" sz="2000" b="1" dirty="0" smtClean="0">
                <a:solidFill>
                  <a:schemeClr val="dk1"/>
                </a:solidFill>
                <a:latin typeface="+mj-lt"/>
                <a:ea typeface="Open Sans"/>
                <a:cs typeface="Open Sans"/>
                <a:sym typeface="Open Sans"/>
              </a:rPr>
              <a:t>Back </a:t>
            </a:r>
            <a:r>
              <a:rPr lang="en" sz="2000" b="1" dirty="0">
                <a:solidFill>
                  <a:schemeClr val="dk1"/>
                </a:solidFill>
                <a:latin typeface="+mj-lt"/>
                <a:ea typeface="Open Sans"/>
                <a:cs typeface="Open Sans"/>
                <a:sym typeface="Open Sans"/>
              </a:rPr>
              <a:t>End - </a:t>
            </a:r>
            <a:r>
              <a:rPr lang="en" sz="2000" dirty="0">
                <a:solidFill>
                  <a:schemeClr val="dk1"/>
                </a:solidFill>
                <a:latin typeface="+mj-lt"/>
                <a:ea typeface="Open Sans"/>
                <a:cs typeface="Open Sans"/>
                <a:sym typeface="Open Sans"/>
              </a:rPr>
              <a:t>The logic code that </a:t>
            </a:r>
            <a:r>
              <a:rPr lang="en" sz="2000" dirty="0" smtClean="0">
                <a:solidFill>
                  <a:schemeClr val="dk1"/>
                </a:solidFill>
                <a:latin typeface="+mj-lt"/>
                <a:ea typeface="Open Sans"/>
                <a:cs typeface="Open Sans"/>
                <a:sym typeface="Open Sans"/>
              </a:rPr>
              <a:t>actually </a:t>
            </a:r>
            <a:r>
              <a:rPr lang="en" sz="2000" dirty="0">
                <a:solidFill>
                  <a:schemeClr val="dk1"/>
                </a:solidFill>
                <a:latin typeface="+mj-lt"/>
                <a:ea typeface="Open Sans"/>
                <a:cs typeface="Open Sans"/>
                <a:sym typeface="Open Sans"/>
              </a:rPr>
              <a:t>powers our app.  Usually this </a:t>
            </a:r>
            <a:r>
              <a:rPr lang="en" sz="2000" dirty="0" smtClean="0">
                <a:solidFill>
                  <a:schemeClr val="dk1"/>
                </a:solidFill>
                <a:latin typeface="+mj-lt"/>
                <a:ea typeface="Open Sans"/>
                <a:cs typeface="Open Sans"/>
                <a:sym typeface="Open Sans"/>
              </a:rPr>
              <a:t>is </a:t>
            </a:r>
            <a:r>
              <a:rPr lang="en" sz="2000" dirty="0">
                <a:solidFill>
                  <a:schemeClr val="dk1"/>
                </a:solidFill>
                <a:latin typeface="+mj-lt"/>
                <a:ea typeface="Open Sans"/>
                <a:cs typeface="Open Sans"/>
                <a:sym typeface="Open Sans"/>
              </a:rPr>
              <a:t>written on a service called AWS </a:t>
            </a:r>
            <a:r>
              <a:rPr lang="en" sz="2000" dirty="0" smtClean="0">
                <a:solidFill>
                  <a:schemeClr val="dk1"/>
                </a:solidFill>
                <a:latin typeface="+mj-lt"/>
                <a:ea typeface="Open Sans"/>
                <a:cs typeface="Open Sans"/>
                <a:sym typeface="Open Sans"/>
              </a:rPr>
              <a:t>Lambda</a:t>
            </a:r>
            <a:r>
              <a:rPr lang="en" sz="2000" dirty="0">
                <a:solidFill>
                  <a:schemeClr val="dk1"/>
                </a:solidFill>
                <a:latin typeface="+mj-lt"/>
                <a:ea typeface="Open Sans"/>
                <a:cs typeface="Open Sans"/>
                <a:sym typeface="Open Sans"/>
              </a:rPr>
              <a:t>.</a:t>
            </a:r>
          </a:p>
        </p:txBody>
      </p:sp>
      <p:grpSp>
        <p:nvGrpSpPr>
          <p:cNvPr id="157" name="Shape 157"/>
          <p:cNvGrpSpPr/>
          <p:nvPr/>
        </p:nvGrpSpPr>
        <p:grpSpPr>
          <a:xfrm>
            <a:off x="6144225" y="1382886"/>
            <a:ext cx="2129400" cy="2129400"/>
            <a:chOff x="6283475" y="1705175"/>
            <a:chExt cx="2129400" cy="2129400"/>
          </a:xfrm>
        </p:grpSpPr>
        <p:sp>
          <p:nvSpPr>
            <p:cNvPr id="158" name="Shape 158"/>
            <p:cNvSpPr/>
            <p:nvPr/>
          </p:nvSpPr>
          <p:spPr>
            <a:xfrm>
              <a:off x="6283475" y="1705175"/>
              <a:ext cx="2129400" cy="2129400"/>
            </a:xfrm>
            <a:prstGeom prst="rect">
              <a:avLst/>
            </a:prstGeom>
            <a:solidFill>
              <a:schemeClr val="l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59" name="Shape 159"/>
            <p:cNvPicPr preferRelativeResize="0"/>
            <p:nvPr/>
          </p:nvPicPr>
          <p:blipFill rotWithShape="1">
            <a:blip r:embed="rId3">
              <a:alphaModFix/>
            </a:blip>
            <a:srcRect l="17899" t="9559" r="22015" b="8874"/>
            <a:stretch/>
          </p:blipFill>
          <p:spPr>
            <a:xfrm>
              <a:off x="6373887" y="1885400"/>
              <a:ext cx="1948574" cy="1768949"/>
            </a:xfrm>
            <a:prstGeom prst="rect">
              <a:avLst/>
            </a:prstGeom>
            <a:noFill/>
            <a:ln>
              <a:noFill/>
            </a:ln>
          </p:spPr>
        </p:pic>
      </p:grpSp>
      <p:sp>
        <p:nvSpPr>
          <p:cNvPr id="160" name="Shape 160"/>
          <p:cNvSpPr/>
          <p:nvPr/>
        </p:nvSpPr>
        <p:spPr>
          <a:xfrm>
            <a:off x="6144225" y="3770550"/>
            <a:ext cx="2129400" cy="2129400"/>
          </a:xfrm>
          <a:prstGeom prst="rect">
            <a:avLst/>
          </a:prstGeom>
          <a:solidFill>
            <a:schemeClr val="l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61" name="Shape 161"/>
          <p:cNvPicPr preferRelativeResize="0"/>
          <p:nvPr/>
        </p:nvPicPr>
        <p:blipFill>
          <a:blip r:embed="rId4">
            <a:alphaModFix/>
          </a:blip>
          <a:stretch>
            <a:fillRect/>
          </a:stretch>
        </p:blipFill>
        <p:spPr>
          <a:xfrm>
            <a:off x="6493949" y="3918437"/>
            <a:ext cx="1429950" cy="1429950"/>
          </a:xfrm>
          <a:prstGeom prst="rect">
            <a:avLst/>
          </a:prstGeom>
          <a:noFill/>
          <a:ln>
            <a:noFill/>
          </a:ln>
        </p:spPr>
      </p:pic>
      <p:sp>
        <p:nvSpPr>
          <p:cNvPr id="162" name="Shape 162"/>
          <p:cNvSpPr txBox="1"/>
          <p:nvPr/>
        </p:nvSpPr>
        <p:spPr>
          <a:xfrm>
            <a:off x="6466725" y="5412395"/>
            <a:ext cx="1484400" cy="380400"/>
          </a:xfrm>
          <a:prstGeom prst="rect">
            <a:avLst/>
          </a:prstGeom>
          <a:noFill/>
          <a:ln>
            <a:noFill/>
          </a:ln>
        </p:spPr>
        <p:txBody>
          <a:bodyPr lIns="91425" tIns="91425" rIns="91425" bIns="91425" anchor="ctr" anchorCtr="0">
            <a:noAutofit/>
          </a:bodyPr>
          <a:lstStyle/>
          <a:p>
            <a:pPr lvl="0" algn="ctr" rtl="0">
              <a:spcBef>
                <a:spcPts val="0"/>
              </a:spcBef>
              <a:buNone/>
            </a:pPr>
            <a:r>
              <a:rPr lang="en">
                <a:latin typeface="Open Sans"/>
                <a:ea typeface="Open Sans"/>
                <a:cs typeface="Open Sans"/>
                <a:sym typeface="Open Sans"/>
              </a:rPr>
              <a:t>AWS Lambda</a:t>
            </a:r>
          </a:p>
        </p:txBody>
      </p:sp>
    </p:spTree>
    <p:extLst>
      <p:ext uri="{BB962C8B-B14F-4D97-AF65-F5344CB8AC3E}">
        <p14:creationId xmlns:p14="http://schemas.microsoft.com/office/powerpoint/2010/main" val="10333507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73436" y="-104468"/>
            <a:ext cx="8360400" cy="1145100"/>
          </a:xfrm>
          <a:prstGeom prst="rect">
            <a:avLst/>
          </a:prstGeom>
        </p:spPr>
        <p:txBody>
          <a:bodyPr lIns="91425" tIns="91425" rIns="91425" bIns="91425" anchor="ctr" anchorCtr="0">
            <a:noAutofit/>
          </a:bodyPr>
          <a:lstStyle/>
          <a:p>
            <a:pPr lvl="0" rtl="0">
              <a:spcBef>
                <a:spcPts val="0"/>
              </a:spcBef>
              <a:buNone/>
            </a:pPr>
            <a:r>
              <a:rPr lang="en" dirty="0"/>
              <a:t>Speech Recognition is Hard.</a:t>
            </a:r>
          </a:p>
        </p:txBody>
      </p:sp>
      <p:sp>
        <p:nvSpPr>
          <p:cNvPr id="168" name="Shape 168"/>
          <p:cNvSpPr txBox="1"/>
          <p:nvPr/>
        </p:nvSpPr>
        <p:spPr>
          <a:xfrm>
            <a:off x="343258" y="1967106"/>
            <a:ext cx="4554900" cy="30840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2400" dirty="0">
                <a:solidFill>
                  <a:schemeClr val="dk1"/>
                </a:solidFill>
                <a:latin typeface="+mj-lt"/>
                <a:ea typeface="Open Sans"/>
                <a:cs typeface="Open Sans"/>
                <a:sym typeface="Open Sans"/>
              </a:rPr>
              <a:t>You said:  </a:t>
            </a:r>
            <a:r>
              <a:rPr lang="en" sz="2400" i="1" dirty="0">
                <a:solidFill>
                  <a:srgbClr val="5EA5E5"/>
                </a:solidFill>
                <a:latin typeface="+mj-lt"/>
                <a:ea typeface="Open Sans"/>
                <a:cs typeface="Open Sans"/>
                <a:sym typeface="Open Sans"/>
              </a:rPr>
              <a:t>fȯr   tē   tīmz.  </a:t>
            </a:r>
            <a:endParaRPr lang="en" sz="2400" i="1" dirty="0" smtClean="0">
              <a:solidFill>
                <a:srgbClr val="5EA5E5"/>
              </a:solidFill>
              <a:latin typeface="+mj-lt"/>
              <a:ea typeface="Open Sans"/>
              <a:cs typeface="Open Sans"/>
              <a:sym typeface="Open Sans"/>
            </a:endParaRPr>
          </a:p>
          <a:p>
            <a:pPr lvl="0" rtl="0">
              <a:lnSpc>
                <a:spcPct val="115000"/>
              </a:lnSpc>
              <a:spcBef>
                <a:spcPts val="0"/>
              </a:spcBef>
              <a:buNone/>
            </a:pPr>
            <a:r>
              <a:rPr lang="en" sz="2400" dirty="0" smtClean="0">
                <a:solidFill>
                  <a:schemeClr val="dk1"/>
                </a:solidFill>
                <a:latin typeface="+mj-lt"/>
                <a:ea typeface="Open Sans"/>
                <a:cs typeface="Open Sans"/>
                <a:sym typeface="Open Sans"/>
              </a:rPr>
              <a:t>But</a:t>
            </a:r>
            <a:r>
              <a:rPr lang="en" sz="2400" dirty="0">
                <a:solidFill>
                  <a:schemeClr val="dk1"/>
                </a:solidFill>
                <a:latin typeface="+mj-lt"/>
                <a:ea typeface="Open Sans"/>
                <a:cs typeface="Open Sans"/>
                <a:sym typeface="Open Sans"/>
              </a:rPr>
              <a:t>, what did you mean?</a:t>
            </a:r>
          </a:p>
          <a:p>
            <a:pPr lvl="0" rtl="0">
              <a:lnSpc>
                <a:spcPct val="115000"/>
              </a:lnSpc>
              <a:spcBef>
                <a:spcPts val="0"/>
              </a:spcBef>
              <a:buNone/>
            </a:pPr>
            <a:endParaRPr sz="2400" dirty="0">
              <a:solidFill>
                <a:schemeClr val="dk1"/>
              </a:solidFill>
              <a:latin typeface="+mj-lt"/>
              <a:ea typeface="Open Sans"/>
              <a:cs typeface="Open Sans"/>
              <a:sym typeface="Open Sans"/>
            </a:endParaRPr>
          </a:p>
          <a:p>
            <a:pPr marL="914400" lvl="0" indent="-381000" rtl="0">
              <a:lnSpc>
                <a:spcPct val="115000"/>
              </a:lnSpc>
              <a:spcBef>
                <a:spcPts val="0"/>
              </a:spcBef>
              <a:buClr>
                <a:schemeClr val="dk1"/>
              </a:buClr>
              <a:buSzPct val="100000"/>
              <a:buAutoNum type="arabicPeriod"/>
            </a:pPr>
            <a:r>
              <a:rPr lang="en" sz="2400" dirty="0">
                <a:solidFill>
                  <a:schemeClr val="dk1"/>
                </a:solidFill>
                <a:latin typeface="+mj-lt"/>
                <a:ea typeface="Open Sans"/>
                <a:cs typeface="Open Sans"/>
                <a:sym typeface="Open Sans"/>
              </a:rPr>
              <a:t>Forty Times?</a:t>
            </a:r>
          </a:p>
          <a:p>
            <a:pPr marL="914400" lvl="0" indent="-381000" rtl="0">
              <a:lnSpc>
                <a:spcPct val="115000"/>
              </a:lnSpc>
              <a:spcBef>
                <a:spcPts val="0"/>
              </a:spcBef>
              <a:buClr>
                <a:schemeClr val="dk1"/>
              </a:buClr>
              <a:buSzPct val="100000"/>
              <a:buFont typeface="Open Sans"/>
              <a:buAutoNum type="arabicPeriod"/>
            </a:pPr>
            <a:r>
              <a:rPr lang="en" sz="2400" dirty="0">
                <a:solidFill>
                  <a:schemeClr val="dk1"/>
                </a:solidFill>
                <a:latin typeface="+mj-lt"/>
                <a:ea typeface="Open Sans"/>
                <a:cs typeface="Open Sans"/>
                <a:sym typeface="Open Sans"/>
              </a:rPr>
              <a:t>For Tea Times?</a:t>
            </a:r>
          </a:p>
          <a:p>
            <a:pPr marL="914400" lvl="0" indent="-381000" rtl="0">
              <a:lnSpc>
                <a:spcPct val="115000"/>
              </a:lnSpc>
              <a:spcBef>
                <a:spcPts val="0"/>
              </a:spcBef>
              <a:buClr>
                <a:schemeClr val="dk1"/>
              </a:buClr>
              <a:buSzPct val="100000"/>
              <a:buFont typeface="Open Sans"/>
              <a:buAutoNum type="arabicPeriod"/>
            </a:pPr>
            <a:r>
              <a:rPr lang="en" sz="2400" dirty="0">
                <a:solidFill>
                  <a:schemeClr val="dk1"/>
                </a:solidFill>
                <a:latin typeface="+mj-lt"/>
                <a:ea typeface="Open Sans"/>
                <a:cs typeface="Open Sans"/>
                <a:sym typeface="Open Sans"/>
              </a:rPr>
              <a:t>For Tee Times?</a:t>
            </a:r>
          </a:p>
          <a:p>
            <a:pPr marL="914400" lvl="0" indent="-381000" rtl="0">
              <a:lnSpc>
                <a:spcPct val="115000"/>
              </a:lnSpc>
              <a:spcBef>
                <a:spcPts val="0"/>
              </a:spcBef>
              <a:buClr>
                <a:schemeClr val="dk1"/>
              </a:buClr>
              <a:buSzPct val="100000"/>
              <a:buFont typeface="Open Sans"/>
              <a:buAutoNum type="arabicPeriod"/>
            </a:pPr>
            <a:r>
              <a:rPr lang="en" sz="2400" dirty="0">
                <a:solidFill>
                  <a:schemeClr val="dk1"/>
                </a:solidFill>
                <a:latin typeface="+mj-lt"/>
                <a:ea typeface="Open Sans"/>
                <a:cs typeface="Open Sans"/>
                <a:sym typeface="Open Sans"/>
              </a:rPr>
              <a:t>Four Tee Times?</a:t>
            </a:r>
          </a:p>
        </p:txBody>
      </p:sp>
      <p:pic>
        <p:nvPicPr>
          <p:cNvPr id="169" name="Shape 169"/>
          <p:cNvPicPr preferRelativeResize="0"/>
          <p:nvPr/>
        </p:nvPicPr>
        <p:blipFill>
          <a:blip r:embed="rId3">
            <a:alphaModFix/>
          </a:blip>
          <a:stretch>
            <a:fillRect/>
          </a:stretch>
        </p:blipFill>
        <p:spPr>
          <a:xfrm>
            <a:off x="4788124" y="2021593"/>
            <a:ext cx="2975025" cy="2975025"/>
          </a:xfrm>
          <a:prstGeom prst="rect">
            <a:avLst/>
          </a:prstGeom>
          <a:noFill/>
          <a:ln>
            <a:noFill/>
          </a:ln>
        </p:spPr>
      </p:pic>
    </p:spTree>
    <p:extLst>
      <p:ext uri="{BB962C8B-B14F-4D97-AF65-F5344CB8AC3E}">
        <p14:creationId xmlns:p14="http://schemas.microsoft.com/office/powerpoint/2010/main" val="31618709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Shape 174"/>
          <p:cNvPicPr preferRelativeResize="0"/>
          <p:nvPr/>
        </p:nvPicPr>
        <p:blipFill rotWithShape="1">
          <a:blip r:embed="rId3">
            <a:alphaModFix/>
          </a:blip>
          <a:srcRect b="21795"/>
          <a:stretch/>
        </p:blipFill>
        <p:spPr>
          <a:xfrm>
            <a:off x="274950" y="2885172"/>
            <a:ext cx="8477250" cy="3516024"/>
          </a:xfrm>
          <a:prstGeom prst="rect">
            <a:avLst/>
          </a:prstGeom>
          <a:noFill/>
          <a:ln>
            <a:noFill/>
          </a:ln>
        </p:spPr>
      </p:pic>
      <p:sp>
        <p:nvSpPr>
          <p:cNvPr id="175" name="Shape 175"/>
          <p:cNvSpPr txBox="1"/>
          <p:nvPr/>
        </p:nvSpPr>
        <p:spPr>
          <a:xfrm>
            <a:off x="371800" y="3142498"/>
            <a:ext cx="7704600" cy="3061200"/>
          </a:xfrm>
          <a:prstGeom prst="rect">
            <a:avLst/>
          </a:prstGeom>
          <a:noFill/>
          <a:ln>
            <a:noFill/>
          </a:ln>
        </p:spPr>
        <p:txBody>
          <a:bodyPr lIns="91425" tIns="91425" rIns="91425" bIns="91425" anchor="t" anchorCtr="0">
            <a:noAutofit/>
          </a:bodyPr>
          <a:lstStyle/>
          <a:p>
            <a:pPr lvl="0" rtl="0">
              <a:spcBef>
                <a:spcPts val="0"/>
              </a:spcBef>
              <a:buNone/>
            </a:pPr>
            <a:r>
              <a:rPr lang="en" dirty="0">
                <a:solidFill>
                  <a:srgbClr val="F1C232"/>
                </a:solidFill>
                <a:latin typeface="Consolas"/>
                <a:ea typeface="Consolas"/>
                <a:cs typeface="Consolas"/>
                <a:sym typeface="Consolas"/>
              </a:rPr>
              <a:t>01</a:t>
            </a:r>
            <a:r>
              <a:rPr lang="en" dirty="0">
                <a:solidFill>
                  <a:schemeClr val="lt1"/>
                </a:solidFill>
                <a:latin typeface="Consolas"/>
                <a:ea typeface="Consolas"/>
                <a:cs typeface="Consolas"/>
                <a:sym typeface="Consolas"/>
              </a:rPr>
              <a:t>  </a:t>
            </a:r>
            <a:r>
              <a:rPr lang="en" u="sng" dirty="0">
                <a:solidFill>
                  <a:schemeClr val="lt1"/>
                </a:solidFill>
                <a:latin typeface="Consolas"/>
                <a:ea typeface="Consolas"/>
                <a:cs typeface="Consolas"/>
                <a:sym typeface="Consolas"/>
              </a:rPr>
              <a:t>GetNewFactIntent</a:t>
            </a:r>
            <a:r>
              <a:rPr lang="en" dirty="0">
                <a:solidFill>
                  <a:schemeClr val="lt1"/>
                </a:solidFill>
                <a:latin typeface="Consolas"/>
                <a:ea typeface="Consolas"/>
                <a:cs typeface="Consolas"/>
                <a:sym typeface="Consolas"/>
              </a:rPr>
              <a:t> a fact</a:t>
            </a:r>
          </a:p>
          <a:p>
            <a:pPr lvl="0" rtl="0">
              <a:spcBef>
                <a:spcPts val="0"/>
              </a:spcBef>
              <a:buNone/>
            </a:pPr>
            <a:r>
              <a:rPr lang="en" dirty="0">
                <a:solidFill>
                  <a:srgbClr val="F1C232"/>
                </a:solidFill>
                <a:latin typeface="Consolas"/>
                <a:ea typeface="Consolas"/>
                <a:cs typeface="Consolas"/>
                <a:sym typeface="Consolas"/>
              </a:rPr>
              <a:t>02</a:t>
            </a:r>
            <a:r>
              <a:rPr lang="en" dirty="0">
                <a:solidFill>
                  <a:schemeClr val="lt1"/>
                </a:solidFill>
                <a:latin typeface="Consolas"/>
                <a:ea typeface="Consolas"/>
                <a:cs typeface="Consolas"/>
                <a:sym typeface="Consolas"/>
              </a:rPr>
              <a:t>  </a:t>
            </a:r>
            <a:r>
              <a:rPr lang="en" u="sng" dirty="0">
                <a:solidFill>
                  <a:schemeClr val="lt1"/>
                </a:solidFill>
                <a:latin typeface="Consolas"/>
                <a:ea typeface="Consolas"/>
                <a:cs typeface="Consolas"/>
                <a:sym typeface="Consolas"/>
              </a:rPr>
              <a:t>GetNewFactIntent</a:t>
            </a:r>
            <a:r>
              <a:rPr lang="en" dirty="0">
                <a:solidFill>
                  <a:schemeClr val="lt1"/>
                </a:solidFill>
                <a:latin typeface="Consolas"/>
                <a:ea typeface="Consolas"/>
                <a:cs typeface="Consolas"/>
                <a:sym typeface="Consolas"/>
              </a:rPr>
              <a:t> a </a:t>
            </a:r>
            <a:r>
              <a:rPr lang="en" dirty="0" smtClean="0">
                <a:solidFill>
                  <a:schemeClr val="lt1"/>
                </a:solidFill>
                <a:latin typeface="Consolas"/>
                <a:ea typeface="Consolas"/>
                <a:cs typeface="Consolas"/>
                <a:sym typeface="Consolas"/>
              </a:rPr>
              <a:t>Capgemini fact</a:t>
            </a:r>
            <a:endParaRPr lang="en" dirty="0">
              <a:solidFill>
                <a:schemeClr val="lt1"/>
              </a:solidFill>
              <a:latin typeface="Consolas"/>
              <a:ea typeface="Consolas"/>
              <a:cs typeface="Consolas"/>
              <a:sym typeface="Consolas"/>
            </a:endParaRPr>
          </a:p>
          <a:p>
            <a:pPr lvl="0" rtl="0">
              <a:spcBef>
                <a:spcPts val="0"/>
              </a:spcBef>
              <a:buNone/>
            </a:pPr>
            <a:r>
              <a:rPr lang="en" dirty="0">
                <a:solidFill>
                  <a:srgbClr val="F1C232"/>
                </a:solidFill>
                <a:latin typeface="Consolas"/>
                <a:ea typeface="Consolas"/>
                <a:cs typeface="Consolas"/>
                <a:sym typeface="Consolas"/>
              </a:rPr>
              <a:t>03</a:t>
            </a:r>
            <a:r>
              <a:rPr lang="en" dirty="0">
                <a:solidFill>
                  <a:schemeClr val="lt1"/>
                </a:solidFill>
                <a:latin typeface="Consolas"/>
                <a:ea typeface="Consolas"/>
                <a:cs typeface="Consolas"/>
                <a:sym typeface="Consolas"/>
              </a:rPr>
              <a:t>  </a:t>
            </a:r>
            <a:r>
              <a:rPr lang="en" u="sng" dirty="0">
                <a:solidFill>
                  <a:schemeClr val="lt1"/>
                </a:solidFill>
                <a:latin typeface="Consolas"/>
                <a:ea typeface="Consolas"/>
                <a:cs typeface="Consolas"/>
                <a:sym typeface="Consolas"/>
              </a:rPr>
              <a:t>GetNewFactIntent</a:t>
            </a:r>
            <a:r>
              <a:rPr lang="en" dirty="0">
                <a:solidFill>
                  <a:schemeClr val="lt1"/>
                </a:solidFill>
                <a:latin typeface="Consolas"/>
                <a:ea typeface="Consolas"/>
                <a:cs typeface="Consolas"/>
                <a:sym typeface="Consolas"/>
              </a:rPr>
              <a:t> tell me a fact</a:t>
            </a:r>
          </a:p>
          <a:p>
            <a:pPr lvl="0" rtl="0">
              <a:spcBef>
                <a:spcPts val="0"/>
              </a:spcBef>
              <a:buNone/>
            </a:pPr>
            <a:r>
              <a:rPr lang="en" dirty="0">
                <a:solidFill>
                  <a:srgbClr val="F1C232"/>
                </a:solidFill>
                <a:latin typeface="Consolas"/>
                <a:ea typeface="Consolas"/>
                <a:cs typeface="Consolas"/>
                <a:sym typeface="Consolas"/>
              </a:rPr>
              <a:t>04</a:t>
            </a:r>
            <a:r>
              <a:rPr lang="en" dirty="0">
                <a:solidFill>
                  <a:schemeClr val="lt1"/>
                </a:solidFill>
                <a:latin typeface="Consolas"/>
                <a:ea typeface="Consolas"/>
                <a:cs typeface="Consolas"/>
                <a:sym typeface="Consolas"/>
              </a:rPr>
              <a:t>  </a:t>
            </a:r>
            <a:r>
              <a:rPr lang="en" u="sng" dirty="0">
                <a:solidFill>
                  <a:schemeClr val="lt1"/>
                </a:solidFill>
                <a:latin typeface="Consolas"/>
                <a:ea typeface="Consolas"/>
                <a:cs typeface="Consolas"/>
                <a:sym typeface="Consolas"/>
              </a:rPr>
              <a:t>GetNewFactIntent</a:t>
            </a:r>
            <a:r>
              <a:rPr lang="en" dirty="0">
                <a:solidFill>
                  <a:schemeClr val="lt1"/>
                </a:solidFill>
                <a:latin typeface="Consolas"/>
                <a:ea typeface="Consolas"/>
                <a:cs typeface="Consolas"/>
                <a:sym typeface="Consolas"/>
              </a:rPr>
              <a:t> tell me a </a:t>
            </a:r>
            <a:r>
              <a:rPr lang="en" dirty="0" smtClean="0">
                <a:solidFill>
                  <a:schemeClr val="lt1"/>
                </a:solidFill>
                <a:latin typeface="Consolas"/>
                <a:ea typeface="Consolas"/>
                <a:cs typeface="Consolas"/>
                <a:sym typeface="Consolas"/>
              </a:rPr>
              <a:t>Capgemini fact</a:t>
            </a:r>
            <a:endParaRPr lang="en" dirty="0">
              <a:solidFill>
                <a:schemeClr val="lt1"/>
              </a:solidFill>
              <a:latin typeface="Consolas"/>
              <a:ea typeface="Consolas"/>
              <a:cs typeface="Consolas"/>
              <a:sym typeface="Consolas"/>
            </a:endParaRPr>
          </a:p>
          <a:p>
            <a:pPr lvl="0" rtl="0">
              <a:spcBef>
                <a:spcPts val="0"/>
              </a:spcBef>
              <a:buNone/>
            </a:pPr>
            <a:r>
              <a:rPr lang="en" dirty="0">
                <a:solidFill>
                  <a:srgbClr val="F1C232"/>
                </a:solidFill>
                <a:latin typeface="Consolas"/>
                <a:ea typeface="Consolas"/>
                <a:cs typeface="Consolas"/>
                <a:sym typeface="Consolas"/>
              </a:rPr>
              <a:t>05</a:t>
            </a:r>
            <a:r>
              <a:rPr lang="en" dirty="0">
                <a:solidFill>
                  <a:schemeClr val="lt1"/>
                </a:solidFill>
                <a:latin typeface="Consolas"/>
                <a:ea typeface="Consolas"/>
                <a:cs typeface="Consolas"/>
                <a:sym typeface="Consolas"/>
              </a:rPr>
              <a:t>  </a:t>
            </a:r>
            <a:r>
              <a:rPr lang="en" u="sng" dirty="0">
                <a:solidFill>
                  <a:schemeClr val="lt1"/>
                </a:solidFill>
                <a:latin typeface="Consolas"/>
                <a:ea typeface="Consolas"/>
                <a:cs typeface="Consolas"/>
                <a:sym typeface="Consolas"/>
              </a:rPr>
              <a:t>GetNewFactIntent</a:t>
            </a:r>
            <a:r>
              <a:rPr lang="en" dirty="0">
                <a:solidFill>
                  <a:schemeClr val="lt1"/>
                </a:solidFill>
                <a:latin typeface="Consolas"/>
                <a:ea typeface="Consolas"/>
                <a:cs typeface="Consolas"/>
                <a:sym typeface="Consolas"/>
              </a:rPr>
              <a:t> give me a fact</a:t>
            </a:r>
          </a:p>
          <a:p>
            <a:pPr lvl="0" rtl="0">
              <a:spcBef>
                <a:spcPts val="0"/>
              </a:spcBef>
              <a:buNone/>
            </a:pPr>
            <a:r>
              <a:rPr lang="en" dirty="0">
                <a:solidFill>
                  <a:srgbClr val="F1C232"/>
                </a:solidFill>
                <a:latin typeface="Consolas"/>
                <a:ea typeface="Consolas"/>
                <a:cs typeface="Consolas"/>
                <a:sym typeface="Consolas"/>
              </a:rPr>
              <a:t>06</a:t>
            </a:r>
            <a:r>
              <a:rPr lang="en" dirty="0">
                <a:solidFill>
                  <a:schemeClr val="lt1"/>
                </a:solidFill>
                <a:latin typeface="Consolas"/>
                <a:ea typeface="Consolas"/>
                <a:cs typeface="Consolas"/>
                <a:sym typeface="Consolas"/>
              </a:rPr>
              <a:t>  </a:t>
            </a:r>
            <a:r>
              <a:rPr lang="en" u="sng" dirty="0">
                <a:solidFill>
                  <a:schemeClr val="lt1"/>
                </a:solidFill>
                <a:latin typeface="Consolas"/>
                <a:ea typeface="Consolas"/>
                <a:cs typeface="Consolas"/>
                <a:sym typeface="Consolas"/>
              </a:rPr>
              <a:t>GetNewFactIntent</a:t>
            </a:r>
            <a:r>
              <a:rPr lang="en" dirty="0">
                <a:solidFill>
                  <a:schemeClr val="lt1"/>
                </a:solidFill>
                <a:latin typeface="Consolas"/>
                <a:ea typeface="Consolas"/>
                <a:cs typeface="Consolas"/>
                <a:sym typeface="Consolas"/>
              </a:rPr>
              <a:t> give me a </a:t>
            </a:r>
            <a:r>
              <a:rPr lang="en" dirty="0" smtClean="0">
                <a:solidFill>
                  <a:schemeClr val="lt1"/>
                </a:solidFill>
                <a:latin typeface="Consolas"/>
                <a:ea typeface="Consolas"/>
                <a:cs typeface="Consolas"/>
                <a:sym typeface="Consolas"/>
              </a:rPr>
              <a:t>Capgemini fact</a:t>
            </a:r>
            <a:endParaRPr lang="en" dirty="0">
              <a:solidFill>
                <a:schemeClr val="lt1"/>
              </a:solidFill>
              <a:latin typeface="Consolas"/>
              <a:ea typeface="Consolas"/>
              <a:cs typeface="Consolas"/>
              <a:sym typeface="Consolas"/>
            </a:endParaRPr>
          </a:p>
          <a:p>
            <a:pPr lvl="0" rtl="0">
              <a:spcBef>
                <a:spcPts val="0"/>
              </a:spcBef>
              <a:buNone/>
            </a:pPr>
            <a:r>
              <a:rPr lang="en" dirty="0">
                <a:solidFill>
                  <a:srgbClr val="F1C232"/>
                </a:solidFill>
                <a:latin typeface="Consolas"/>
                <a:ea typeface="Consolas"/>
                <a:cs typeface="Consolas"/>
                <a:sym typeface="Consolas"/>
              </a:rPr>
              <a:t>07</a:t>
            </a:r>
            <a:r>
              <a:rPr lang="en" dirty="0">
                <a:solidFill>
                  <a:schemeClr val="lt1"/>
                </a:solidFill>
                <a:latin typeface="Consolas"/>
                <a:ea typeface="Consolas"/>
                <a:cs typeface="Consolas"/>
                <a:sym typeface="Consolas"/>
              </a:rPr>
              <a:t>  </a:t>
            </a:r>
            <a:r>
              <a:rPr lang="en" u="sng" dirty="0">
                <a:solidFill>
                  <a:schemeClr val="lt1"/>
                </a:solidFill>
                <a:latin typeface="Consolas"/>
                <a:ea typeface="Consolas"/>
                <a:cs typeface="Consolas"/>
                <a:sym typeface="Consolas"/>
              </a:rPr>
              <a:t>GetNewFactIntent</a:t>
            </a:r>
            <a:r>
              <a:rPr lang="en" dirty="0">
                <a:solidFill>
                  <a:schemeClr val="lt1"/>
                </a:solidFill>
                <a:latin typeface="Consolas"/>
                <a:ea typeface="Consolas"/>
                <a:cs typeface="Consolas"/>
                <a:sym typeface="Consolas"/>
              </a:rPr>
              <a:t> tell me trivia</a:t>
            </a:r>
          </a:p>
          <a:p>
            <a:pPr lvl="0" rtl="0">
              <a:spcBef>
                <a:spcPts val="0"/>
              </a:spcBef>
              <a:buNone/>
            </a:pPr>
            <a:r>
              <a:rPr lang="en" dirty="0">
                <a:solidFill>
                  <a:srgbClr val="F1C232"/>
                </a:solidFill>
                <a:latin typeface="Consolas"/>
                <a:ea typeface="Consolas"/>
                <a:cs typeface="Consolas"/>
                <a:sym typeface="Consolas"/>
              </a:rPr>
              <a:t>08</a:t>
            </a:r>
            <a:r>
              <a:rPr lang="en" dirty="0">
                <a:solidFill>
                  <a:schemeClr val="lt1"/>
                </a:solidFill>
                <a:latin typeface="Consolas"/>
                <a:ea typeface="Consolas"/>
                <a:cs typeface="Consolas"/>
                <a:sym typeface="Consolas"/>
              </a:rPr>
              <a:t>  </a:t>
            </a:r>
            <a:r>
              <a:rPr lang="en" u="sng" dirty="0">
                <a:solidFill>
                  <a:schemeClr val="lt1"/>
                </a:solidFill>
                <a:latin typeface="Consolas"/>
                <a:ea typeface="Consolas"/>
                <a:cs typeface="Consolas"/>
                <a:sym typeface="Consolas"/>
              </a:rPr>
              <a:t>GetNewFactIntent</a:t>
            </a:r>
            <a:r>
              <a:rPr lang="en" dirty="0">
                <a:solidFill>
                  <a:schemeClr val="lt1"/>
                </a:solidFill>
                <a:latin typeface="Consolas"/>
                <a:ea typeface="Consolas"/>
                <a:cs typeface="Consolas"/>
                <a:sym typeface="Consolas"/>
              </a:rPr>
              <a:t> tell me a </a:t>
            </a:r>
            <a:r>
              <a:rPr lang="en" dirty="0" smtClean="0">
                <a:solidFill>
                  <a:schemeClr val="lt1"/>
                </a:solidFill>
                <a:latin typeface="Consolas"/>
                <a:ea typeface="Consolas"/>
                <a:cs typeface="Consolas"/>
                <a:sym typeface="Consolas"/>
              </a:rPr>
              <a:t>Capgemini trivia</a:t>
            </a:r>
            <a:endParaRPr lang="en" dirty="0">
              <a:solidFill>
                <a:schemeClr val="lt1"/>
              </a:solidFill>
              <a:latin typeface="Consolas"/>
              <a:ea typeface="Consolas"/>
              <a:cs typeface="Consolas"/>
              <a:sym typeface="Consolas"/>
            </a:endParaRPr>
          </a:p>
          <a:p>
            <a:pPr lvl="0" rtl="0">
              <a:spcBef>
                <a:spcPts val="0"/>
              </a:spcBef>
              <a:buNone/>
            </a:pPr>
            <a:r>
              <a:rPr lang="en" dirty="0">
                <a:solidFill>
                  <a:srgbClr val="F1C232"/>
                </a:solidFill>
                <a:latin typeface="Consolas"/>
                <a:ea typeface="Consolas"/>
                <a:cs typeface="Consolas"/>
                <a:sym typeface="Consolas"/>
              </a:rPr>
              <a:t>09</a:t>
            </a:r>
            <a:r>
              <a:rPr lang="en" dirty="0">
                <a:solidFill>
                  <a:schemeClr val="lt1"/>
                </a:solidFill>
                <a:latin typeface="Consolas"/>
                <a:ea typeface="Consolas"/>
                <a:cs typeface="Consolas"/>
                <a:sym typeface="Consolas"/>
              </a:rPr>
              <a:t>  </a:t>
            </a:r>
            <a:r>
              <a:rPr lang="en" u="sng" dirty="0">
                <a:solidFill>
                  <a:schemeClr val="lt1"/>
                </a:solidFill>
                <a:latin typeface="Consolas"/>
                <a:ea typeface="Consolas"/>
                <a:cs typeface="Consolas"/>
                <a:sym typeface="Consolas"/>
              </a:rPr>
              <a:t>GetNewFactIntent</a:t>
            </a:r>
            <a:r>
              <a:rPr lang="en" dirty="0">
                <a:solidFill>
                  <a:schemeClr val="lt1"/>
                </a:solidFill>
                <a:latin typeface="Consolas"/>
                <a:ea typeface="Consolas"/>
                <a:cs typeface="Consolas"/>
                <a:sym typeface="Consolas"/>
              </a:rPr>
              <a:t> give me trivia</a:t>
            </a:r>
          </a:p>
          <a:p>
            <a:pPr lvl="0" rtl="0">
              <a:spcBef>
                <a:spcPts val="0"/>
              </a:spcBef>
              <a:buNone/>
            </a:pPr>
            <a:r>
              <a:rPr lang="en" dirty="0">
                <a:solidFill>
                  <a:srgbClr val="F1C232"/>
                </a:solidFill>
                <a:latin typeface="Consolas"/>
                <a:ea typeface="Consolas"/>
                <a:cs typeface="Consolas"/>
                <a:sym typeface="Consolas"/>
              </a:rPr>
              <a:t>10</a:t>
            </a:r>
            <a:r>
              <a:rPr lang="en" dirty="0">
                <a:solidFill>
                  <a:schemeClr val="lt1"/>
                </a:solidFill>
                <a:latin typeface="Consolas"/>
                <a:ea typeface="Consolas"/>
                <a:cs typeface="Consolas"/>
                <a:sym typeface="Consolas"/>
              </a:rPr>
              <a:t>  </a:t>
            </a:r>
            <a:r>
              <a:rPr lang="en" u="sng" dirty="0">
                <a:solidFill>
                  <a:schemeClr val="lt1"/>
                </a:solidFill>
                <a:latin typeface="Consolas"/>
                <a:ea typeface="Consolas"/>
                <a:cs typeface="Consolas"/>
                <a:sym typeface="Consolas"/>
              </a:rPr>
              <a:t>GetNewFactIntent</a:t>
            </a:r>
            <a:r>
              <a:rPr lang="en" dirty="0">
                <a:solidFill>
                  <a:schemeClr val="lt1"/>
                </a:solidFill>
                <a:latin typeface="Consolas"/>
                <a:ea typeface="Consolas"/>
                <a:cs typeface="Consolas"/>
                <a:sym typeface="Consolas"/>
              </a:rPr>
              <a:t> give me a </a:t>
            </a:r>
            <a:r>
              <a:rPr lang="en-US" dirty="0" smtClean="0">
                <a:solidFill>
                  <a:schemeClr val="lt1"/>
                </a:solidFill>
                <a:latin typeface="Consolas"/>
                <a:ea typeface="Consolas"/>
                <a:cs typeface="Consolas"/>
                <a:sym typeface="Consolas"/>
              </a:rPr>
              <a:t>Capgemini</a:t>
            </a:r>
            <a:r>
              <a:rPr lang="en" dirty="0" smtClean="0">
                <a:solidFill>
                  <a:schemeClr val="lt1"/>
                </a:solidFill>
                <a:latin typeface="Consolas"/>
                <a:ea typeface="Consolas"/>
                <a:cs typeface="Consolas"/>
                <a:sym typeface="Consolas"/>
              </a:rPr>
              <a:t> </a:t>
            </a:r>
            <a:r>
              <a:rPr lang="en" dirty="0">
                <a:solidFill>
                  <a:schemeClr val="lt1"/>
                </a:solidFill>
                <a:latin typeface="Consolas"/>
                <a:ea typeface="Consolas"/>
                <a:cs typeface="Consolas"/>
                <a:sym typeface="Consolas"/>
              </a:rPr>
              <a:t>trivia</a:t>
            </a:r>
          </a:p>
          <a:p>
            <a:pPr lvl="0" rtl="0">
              <a:spcBef>
                <a:spcPts val="0"/>
              </a:spcBef>
              <a:buNone/>
            </a:pPr>
            <a:r>
              <a:rPr lang="en" dirty="0">
                <a:solidFill>
                  <a:srgbClr val="F1C232"/>
                </a:solidFill>
                <a:latin typeface="Consolas"/>
                <a:ea typeface="Consolas"/>
                <a:cs typeface="Consolas"/>
                <a:sym typeface="Consolas"/>
              </a:rPr>
              <a:t>11</a:t>
            </a:r>
            <a:r>
              <a:rPr lang="en" dirty="0">
                <a:solidFill>
                  <a:schemeClr val="lt1"/>
                </a:solidFill>
                <a:latin typeface="Consolas"/>
                <a:ea typeface="Consolas"/>
                <a:cs typeface="Consolas"/>
                <a:sym typeface="Consolas"/>
              </a:rPr>
              <a:t>  </a:t>
            </a:r>
            <a:r>
              <a:rPr lang="en" u="sng" dirty="0">
                <a:solidFill>
                  <a:schemeClr val="lt1"/>
                </a:solidFill>
                <a:latin typeface="Consolas"/>
                <a:ea typeface="Consolas"/>
                <a:cs typeface="Consolas"/>
                <a:sym typeface="Consolas"/>
              </a:rPr>
              <a:t>GetNewFactIntent</a:t>
            </a:r>
            <a:r>
              <a:rPr lang="en" dirty="0">
                <a:solidFill>
                  <a:schemeClr val="lt1"/>
                </a:solidFill>
                <a:latin typeface="Consolas"/>
                <a:ea typeface="Consolas"/>
                <a:cs typeface="Consolas"/>
                <a:sym typeface="Consolas"/>
              </a:rPr>
              <a:t> give me some </a:t>
            </a:r>
            <a:r>
              <a:rPr lang="en" dirty="0" smtClean="0">
                <a:solidFill>
                  <a:schemeClr val="lt1"/>
                </a:solidFill>
                <a:latin typeface="Consolas"/>
                <a:ea typeface="Consolas"/>
                <a:cs typeface="Consolas"/>
                <a:sym typeface="Consolas"/>
              </a:rPr>
              <a:t>information</a:t>
            </a:r>
            <a:endParaRPr lang="en" dirty="0">
              <a:solidFill>
                <a:schemeClr val="lt1"/>
              </a:solidFill>
              <a:latin typeface="Consolas"/>
              <a:ea typeface="Consolas"/>
              <a:cs typeface="Consolas"/>
              <a:sym typeface="Consolas"/>
            </a:endParaRPr>
          </a:p>
        </p:txBody>
      </p:sp>
      <p:sp>
        <p:nvSpPr>
          <p:cNvPr id="176" name="Shape 176"/>
          <p:cNvSpPr txBox="1">
            <a:spLocks noGrp="1"/>
          </p:cNvSpPr>
          <p:nvPr>
            <p:ph type="title"/>
          </p:nvPr>
        </p:nvSpPr>
        <p:spPr>
          <a:xfrm>
            <a:off x="274950" y="-37844"/>
            <a:ext cx="8360400" cy="1145100"/>
          </a:xfrm>
          <a:prstGeom prst="rect">
            <a:avLst/>
          </a:prstGeom>
        </p:spPr>
        <p:txBody>
          <a:bodyPr lIns="91425" tIns="91425" rIns="91425" bIns="91425" anchor="ctr" anchorCtr="0">
            <a:noAutofit/>
          </a:bodyPr>
          <a:lstStyle/>
          <a:p>
            <a:pPr lvl="0">
              <a:spcBef>
                <a:spcPts val="0"/>
              </a:spcBef>
              <a:buNone/>
            </a:pPr>
            <a:r>
              <a:rPr lang="en" dirty="0"/>
              <a:t>Alexa uses Sample </a:t>
            </a:r>
            <a:r>
              <a:rPr lang="en" dirty="0" smtClean="0"/>
              <a:t>Utterances</a:t>
            </a:r>
            <a:r>
              <a:rPr lang="en" dirty="0"/>
              <a:t> </a:t>
            </a:r>
            <a:r>
              <a:rPr lang="en" dirty="0" smtClean="0"/>
              <a:t>for </a:t>
            </a:r>
            <a:r>
              <a:rPr lang="en" dirty="0"/>
              <a:t>Training.</a:t>
            </a:r>
          </a:p>
        </p:txBody>
      </p:sp>
      <p:sp>
        <p:nvSpPr>
          <p:cNvPr id="177" name="Shape 177"/>
          <p:cNvSpPr txBox="1"/>
          <p:nvPr/>
        </p:nvSpPr>
        <p:spPr>
          <a:xfrm>
            <a:off x="783075" y="1493264"/>
            <a:ext cx="7461000" cy="10059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n" sz="2400" dirty="0">
                <a:solidFill>
                  <a:schemeClr val="dk1"/>
                </a:solidFill>
                <a:latin typeface="Open Sans"/>
                <a:ea typeface="Open Sans"/>
                <a:cs typeface="Open Sans"/>
                <a:sym typeface="Open Sans"/>
              </a:rPr>
              <a:t>In order to </a:t>
            </a:r>
            <a:r>
              <a:rPr lang="en" sz="2400" b="1" dirty="0">
                <a:solidFill>
                  <a:schemeClr val="dk1"/>
                </a:solidFill>
                <a:latin typeface="Open Sans"/>
                <a:ea typeface="Open Sans"/>
                <a:cs typeface="Open Sans"/>
                <a:sym typeface="Open Sans"/>
              </a:rPr>
              <a:t>map user input</a:t>
            </a:r>
            <a:r>
              <a:rPr lang="en" sz="2400" dirty="0">
                <a:solidFill>
                  <a:schemeClr val="dk1"/>
                </a:solidFill>
                <a:latin typeface="Open Sans"/>
                <a:ea typeface="Open Sans"/>
                <a:cs typeface="Open Sans"/>
                <a:sym typeface="Open Sans"/>
              </a:rPr>
              <a:t> to a behavior, we provide </a:t>
            </a:r>
            <a:r>
              <a:rPr lang="en" sz="2400" b="1" dirty="0">
                <a:solidFill>
                  <a:schemeClr val="dk1"/>
                </a:solidFill>
                <a:latin typeface="Open Sans"/>
                <a:ea typeface="Open Sans"/>
                <a:cs typeface="Open Sans"/>
                <a:sym typeface="Open Sans"/>
              </a:rPr>
              <a:t>training data</a:t>
            </a:r>
            <a:r>
              <a:rPr lang="en" sz="2400" dirty="0">
                <a:solidFill>
                  <a:schemeClr val="dk1"/>
                </a:solidFill>
                <a:latin typeface="Open Sans"/>
                <a:ea typeface="Open Sans"/>
                <a:cs typeface="Open Sans"/>
                <a:sym typeface="Open Sans"/>
              </a:rPr>
              <a:t>, for each intent. </a:t>
            </a:r>
          </a:p>
        </p:txBody>
      </p:sp>
    </p:spTree>
    <p:extLst>
      <p:ext uri="{BB962C8B-B14F-4D97-AF65-F5344CB8AC3E}">
        <p14:creationId xmlns:p14="http://schemas.microsoft.com/office/powerpoint/2010/main" val="23803257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274950" y="-122845"/>
            <a:ext cx="8360400" cy="1145100"/>
          </a:xfrm>
          <a:prstGeom prst="rect">
            <a:avLst/>
          </a:prstGeom>
        </p:spPr>
        <p:txBody>
          <a:bodyPr lIns="91425" tIns="91425" rIns="91425" bIns="91425" anchor="ctr" anchorCtr="0">
            <a:noAutofit/>
          </a:bodyPr>
          <a:lstStyle/>
          <a:p>
            <a:pPr lvl="0" rtl="0">
              <a:spcBef>
                <a:spcPts val="0"/>
              </a:spcBef>
              <a:buNone/>
            </a:pPr>
            <a:r>
              <a:rPr lang="en" dirty="0"/>
              <a:t>Alexa Maps Speech Input to Intents.</a:t>
            </a:r>
          </a:p>
        </p:txBody>
      </p:sp>
      <p:sp>
        <p:nvSpPr>
          <p:cNvPr id="183" name="Shape 183"/>
          <p:cNvSpPr txBox="1"/>
          <p:nvPr/>
        </p:nvSpPr>
        <p:spPr>
          <a:xfrm>
            <a:off x="773261" y="1475295"/>
            <a:ext cx="7461000" cy="10059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n" sz="2400" dirty="0">
                <a:solidFill>
                  <a:schemeClr val="dk1"/>
                </a:solidFill>
                <a:latin typeface="Open Sans"/>
                <a:ea typeface="Open Sans"/>
                <a:cs typeface="Open Sans"/>
                <a:sym typeface="Open Sans"/>
              </a:rPr>
              <a:t>Once Alexa figures out what Intent you wanted, you can easily map that back to code.</a:t>
            </a:r>
          </a:p>
        </p:txBody>
      </p:sp>
      <p:pic>
        <p:nvPicPr>
          <p:cNvPr id="184" name="Shape 184"/>
          <p:cNvPicPr preferRelativeResize="0"/>
          <p:nvPr/>
        </p:nvPicPr>
        <p:blipFill rotWithShape="1">
          <a:blip r:embed="rId3">
            <a:alphaModFix/>
          </a:blip>
          <a:srcRect b="46311"/>
          <a:stretch/>
        </p:blipFill>
        <p:spPr>
          <a:xfrm>
            <a:off x="274950" y="2746884"/>
            <a:ext cx="8477250" cy="2747351"/>
          </a:xfrm>
          <a:prstGeom prst="rect">
            <a:avLst/>
          </a:prstGeom>
          <a:noFill/>
          <a:ln>
            <a:noFill/>
          </a:ln>
        </p:spPr>
      </p:pic>
      <p:sp>
        <p:nvSpPr>
          <p:cNvPr id="185" name="Shape 185"/>
          <p:cNvSpPr txBox="1"/>
          <p:nvPr/>
        </p:nvSpPr>
        <p:spPr>
          <a:xfrm>
            <a:off x="411650" y="3069111"/>
            <a:ext cx="7704600" cy="1898400"/>
          </a:xfrm>
          <a:prstGeom prst="rect">
            <a:avLst/>
          </a:prstGeom>
          <a:noFill/>
          <a:ln>
            <a:noFill/>
          </a:ln>
        </p:spPr>
        <p:txBody>
          <a:bodyPr lIns="91425" tIns="91425" rIns="91425" bIns="91425" anchor="t" anchorCtr="0">
            <a:noAutofit/>
          </a:bodyPr>
          <a:lstStyle/>
          <a:p>
            <a:pPr lvl="0" rtl="0">
              <a:spcBef>
                <a:spcPts val="0"/>
              </a:spcBef>
              <a:buNone/>
            </a:pPr>
            <a:r>
              <a:rPr lang="en">
                <a:solidFill>
                  <a:srgbClr val="F1C232"/>
                </a:solidFill>
                <a:latin typeface="Consolas"/>
                <a:ea typeface="Consolas"/>
                <a:cs typeface="Consolas"/>
                <a:sym typeface="Consolas"/>
              </a:rPr>
              <a:t>01</a:t>
            </a:r>
            <a:r>
              <a:rPr lang="en">
                <a:solidFill>
                  <a:schemeClr val="lt1"/>
                </a:solidFill>
                <a:latin typeface="Consolas"/>
                <a:ea typeface="Consolas"/>
                <a:cs typeface="Consolas"/>
                <a:sym typeface="Consolas"/>
              </a:rPr>
              <a:t>  {</a:t>
            </a:r>
          </a:p>
          <a:p>
            <a:pPr lvl="0" rtl="0">
              <a:spcBef>
                <a:spcPts val="0"/>
              </a:spcBef>
              <a:buNone/>
            </a:pPr>
            <a:r>
              <a:rPr lang="en">
                <a:solidFill>
                  <a:srgbClr val="F1C232"/>
                </a:solidFill>
                <a:latin typeface="Consolas"/>
                <a:ea typeface="Consolas"/>
                <a:cs typeface="Consolas"/>
                <a:sym typeface="Consolas"/>
              </a:rPr>
              <a:t>02</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"intents"</a:t>
            </a:r>
            <a:r>
              <a:rPr lang="en">
                <a:solidFill>
                  <a:schemeClr val="lt1"/>
                </a:solidFill>
                <a:latin typeface="Consolas"/>
                <a:ea typeface="Consolas"/>
                <a:cs typeface="Consolas"/>
                <a:sym typeface="Consolas"/>
              </a:rPr>
              <a:t>: [</a:t>
            </a:r>
          </a:p>
          <a:p>
            <a:pPr lvl="0" rtl="0">
              <a:spcBef>
                <a:spcPts val="0"/>
              </a:spcBef>
              <a:buNone/>
            </a:pPr>
            <a:r>
              <a:rPr lang="en">
                <a:solidFill>
                  <a:srgbClr val="F1C232"/>
                </a:solidFill>
                <a:latin typeface="Consolas"/>
                <a:ea typeface="Consolas"/>
                <a:cs typeface="Consolas"/>
                <a:sym typeface="Consolas"/>
              </a:rPr>
              <a:t>03</a:t>
            </a:r>
            <a:r>
              <a:rPr lang="en">
                <a:solidFill>
                  <a:schemeClr val="lt1"/>
                </a:solidFill>
                <a:latin typeface="Consolas"/>
                <a:ea typeface="Consolas"/>
                <a:cs typeface="Consolas"/>
                <a:sym typeface="Consolas"/>
              </a:rPr>
              <a:t>      { </a:t>
            </a:r>
            <a:r>
              <a:rPr lang="en">
                <a:solidFill>
                  <a:srgbClr val="B6D7A8"/>
                </a:solidFill>
                <a:latin typeface="Consolas"/>
                <a:ea typeface="Consolas"/>
                <a:cs typeface="Consolas"/>
                <a:sym typeface="Consolas"/>
              </a:rPr>
              <a:t>"intent"</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a:t>
            </a:r>
          </a:p>
          <a:p>
            <a:pPr lvl="0" rtl="0">
              <a:spcBef>
                <a:spcPts val="0"/>
              </a:spcBef>
              <a:buNone/>
            </a:pPr>
            <a:r>
              <a:rPr lang="en">
                <a:solidFill>
                  <a:srgbClr val="F1C232"/>
                </a:solidFill>
                <a:latin typeface="Consolas"/>
                <a:ea typeface="Consolas"/>
                <a:cs typeface="Consolas"/>
                <a:sym typeface="Consolas"/>
              </a:rPr>
              <a:t>04</a:t>
            </a:r>
            <a:r>
              <a:rPr lang="en">
                <a:solidFill>
                  <a:schemeClr val="lt1"/>
                </a:solidFill>
                <a:latin typeface="Consolas"/>
                <a:ea typeface="Consolas"/>
                <a:cs typeface="Consolas"/>
                <a:sym typeface="Consolas"/>
              </a:rPr>
              <a:t>      { </a:t>
            </a:r>
            <a:r>
              <a:rPr lang="en">
                <a:solidFill>
                  <a:srgbClr val="B6D7A8"/>
                </a:solidFill>
                <a:latin typeface="Consolas"/>
                <a:ea typeface="Consolas"/>
                <a:cs typeface="Consolas"/>
                <a:sym typeface="Consolas"/>
              </a:rPr>
              <a:t>"intent"</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"AMAZON.HelpIntent"</a:t>
            </a:r>
            <a:r>
              <a:rPr lang="en">
                <a:solidFill>
                  <a:schemeClr val="lt1"/>
                </a:solidFill>
                <a:latin typeface="Consolas"/>
                <a:ea typeface="Consolas"/>
                <a:cs typeface="Consolas"/>
                <a:sym typeface="Consolas"/>
              </a:rPr>
              <a:t> },</a:t>
            </a:r>
          </a:p>
          <a:p>
            <a:pPr lvl="0" rtl="0">
              <a:spcBef>
                <a:spcPts val="0"/>
              </a:spcBef>
              <a:buNone/>
            </a:pPr>
            <a:r>
              <a:rPr lang="en">
                <a:solidFill>
                  <a:srgbClr val="F1C232"/>
                </a:solidFill>
                <a:latin typeface="Consolas"/>
                <a:ea typeface="Consolas"/>
                <a:cs typeface="Consolas"/>
                <a:sym typeface="Consolas"/>
              </a:rPr>
              <a:t>05</a:t>
            </a:r>
            <a:r>
              <a:rPr lang="en">
                <a:solidFill>
                  <a:schemeClr val="lt1"/>
                </a:solidFill>
                <a:latin typeface="Consolas"/>
                <a:ea typeface="Consolas"/>
                <a:cs typeface="Consolas"/>
                <a:sym typeface="Consolas"/>
              </a:rPr>
              <a:t>      { </a:t>
            </a:r>
            <a:r>
              <a:rPr lang="en">
                <a:solidFill>
                  <a:srgbClr val="B6D7A8"/>
                </a:solidFill>
                <a:latin typeface="Consolas"/>
                <a:ea typeface="Consolas"/>
                <a:cs typeface="Consolas"/>
                <a:sym typeface="Consolas"/>
              </a:rPr>
              <a:t>"intent"</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"AMAZON.StopIntent"</a:t>
            </a:r>
            <a:r>
              <a:rPr lang="en">
                <a:solidFill>
                  <a:schemeClr val="lt1"/>
                </a:solidFill>
                <a:latin typeface="Consolas"/>
                <a:ea typeface="Consolas"/>
                <a:cs typeface="Consolas"/>
                <a:sym typeface="Consolas"/>
              </a:rPr>
              <a:t> },</a:t>
            </a:r>
          </a:p>
          <a:p>
            <a:pPr lvl="0" rtl="0">
              <a:spcBef>
                <a:spcPts val="0"/>
              </a:spcBef>
              <a:buNone/>
            </a:pPr>
            <a:r>
              <a:rPr lang="en">
                <a:solidFill>
                  <a:srgbClr val="F1C232"/>
                </a:solidFill>
                <a:latin typeface="Consolas"/>
                <a:ea typeface="Consolas"/>
                <a:cs typeface="Consolas"/>
                <a:sym typeface="Consolas"/>
              </a:rPr>
              <a:t>06</a:t>
            </a:r>
            <a:r>
              <a:rPr lang="en">
                <a:solidFill>
                  <a:schemeClr val="lt1"/>
                </a:solidFill>
                <a:latin typeface="Consolas"/>
                <a:ea typeface="Consolas"/>
                <a:cs typeface="Consolas"/>
                <a:sym typeface="Consolas"/>
              </a:rPr>
              <a:t>      { </a:t>
            </a:r>
            <a:r>
              <a:rPr lang="en">
                <a:solidFill>
                  <a:srgbClr val="B6D7A8"/>
                </a:solidFill>
                <a:latin typeface="Consolas"/>
                <a:ea typeface="Consolas"/>
                <a:cs typeface="Consolas"/>
                <a:sym typeface="Consolas"/>
              </a:rPr>
              <a:t>"intent"</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"AMAZON.CancelIntent"</a:t>
            </a:r>
            <a:r>
              <a:rPr lang="en">
                <a:solidFill>
                  <a:schemeClr val="lt1"/>
                </a:solidFill>
                <a:latin typeface="Consolas"/>
                <a:ea typeface="Consolas"/>
                <a:cs typeface="Consolas"/>
                <a:sym typeface="Consolas"/>
              </a:rPr>
              <a:t> }</a:t>
            </a:r>
          </a:p>
          <a:p>
            <a:pPr lvl="0" rtl="0">
              <a:spcBef>
                <a:spcPts val="0"/>
              </a:spcBef>
              <a:buNone/>
            </a:pPr>
            <a:r>
              <a:rPr lang="en">
                <a:solidFill>
                  <a:srgbClr val="F1C232"/>
                </a:solidFill>
                <a:latin typeface="Consolas"/>
                <a:ea typeface="Consolas"/>
                <a:cs typeface="Consolas"/>
                <a:sym typeface="Consolas"/>
              </a:rPr>
              <a:t>07</a:t>
            </a:r>
            <a:r>
              <a:rPr lang="en">
                <a:solidFill>
                  <a:schemeClr val="lt1"/>
                </a:solidFill>
                <a:latin typeface="Consolas"/>
                <a:ea typeface="Consolas"/>
                <a:cs typeface="Consolas"/>
                <a:sym typeface="Consolas"/>
              </a:rPr>
              <a:t>    ]</a:t>
            </a:r>
          </a:p>
          <a:p>
            <a:pPr lvl="0" rtl="0">
              <a:spcBef>
                <a:spcPts val="0"/>
              </a:spcBef>
              <a:buNone/>
            </a:pPr>
            <a:r>
              <a:rPr lang="en">
                <a:solidFill>
                  <a:srgbClr val="F1C232"/>
                </a:solidFill>
                <a:latin typeface="Consolas"/>
                <a:ea typeface="Consolas"/>
                <a:cs typeface="Consolas"/>
                <a:sym typeface="Consolas"/>
              </a:rPr>
              <a:t>08</a:t>
            </a:r>
            <a:r>
              <a:rPr lang="en">
                <a:solidFill>
                  <a:schemeClr val="lt1"/>
                </a:solidFill>
                <a:latin typeface="Consolas"/>
                <a:ea typeface="Consolas"/>
                <a:cs typeface="Consolas"/>
                <a:sym typeface="Consolas"/>
              </a:rPr>
              <a:t>  }</a:t>
            </a:r>
          </a:p>
          <a:p>
            <a:pPr lvl="0" rtl="0">
              <a:spcBef>
                <a:spcPts val="0"/>
              </a:spcBef>
              <a:buNone/>
            </a:pPr>
            <a:endParaRPr>
              <a:solidFill>
                <a:srgbClr val="F1C232"/>
              </a:solidFill>
              <a:latin typeface="Consolas"/>
              <a:ea typeface="Consolas"/>
              <a:cs typeface="Consolas"/>
              <a:sym typeface="Consolas"/>
            </a:endParaRPr>
          </a:p>
        </p:txBody>
      </p:sp>
      <p:sp>
        <p:nvSpPr>
          <p:cNvPr id="186" name="Shape 186"/>
          <p:cNvSpPr txBox="1"/>
          <p:nvPr/>
        </p:nvSpPr>
        <p:spPr>
          <a:xfrm>
            <a:off x="930575" y="5539497"/>
            <a:ext cx="7461000" cy="10059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n" sz="2400" i="1" dirty="0">
                <a:solidFill>
                  <a:schemeClr val="dk1"/>
                </a:solidFill>
                <a:latin typeface="Open Sans"/>
                <a:ea typeface="Open Sans"/>
                <a:cs typeface="Open Sans"/>
                <a:sym typeface="Open Sans"/>
              </a:rPr>
              <a:t>“Tell me a Fact about </a:t>
            </a:r>
            <a:r>
              <a:rPr lang="en-US" sz="2400" i="1" dirty="0" smtClean="0">
                <a:solidFill>
                  <a:schemeClr val="dk1"/>
                </a:solidFill>
                <a:latin typeface="Open Sans"/>
                <a:ea typeface="Open Sans"/>
                <a:cs typeface="Open Sans"/>
                <a:sym typeface="Open Sans"/>
              </a:rPr>
              <a:t>Capgemini</a:t>
            </a:r>
            <a:r>
              <a:rPr lang="en" sz="2400" i="1" dirty="0" smtClean="0">
                <a:solidFill>
                  <a:schemeClr val="dk1"/>
                </a:solidFill>
                <a:latin typeface="Open Sans"/>
                <a:ea typeface="Open Sans"/>
                <a:cs typeface="Open Sans"/>
                <a:sym typeface="Open Sans"/>
              </a:rPr>
              <a:t>”            </a:t>
            </a:r>
            <a:r>
              <a:rPr lang="en" sz="2400" dirty="0">
                <a:solidFill>
                  <a:schemeClr val="dk1"/>
                </a:solidFill>
                <a:latin typeface="Consolas"/>
                <a:ea typeface="Consolas"/>
                <a:cs typeface="Consolas"/>
                <a:sym typeface="Consolas"/>
              </a:rPr>
              <a:t>GetNewFactIntent</a:t>
            </a:r>
          </a:p>
        </p:txBody>
      </p:sp>
    </p:spTree>
    <p:extLst>
      <p:ext uri="{BB962C8B-B14F-4D97-AF65-F5344CB8AC3E}">
        <p14:creationId xmlns:p14="http://schemas.microsoft.com/office/powerpoint/2010/main" val="15458810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smtClean="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65048" y="1776001"/>
            <a:ext cx="6408707"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pPr>
              <a:lnSpc>
                <a:spcPct val="100000"/>
              </a:lnSpc>
            </a:pPr>
            <a:r>
              <a:rPr lang="en-US" sz="2800" b="1" dirty="0" smtClean="0">
                <a:solidFill>
                  <a:schemeClr val="bg1"/>
                </a:solidFill>
              </a:rPr>
              <a:t>Chapter </a:t>
            </a:r>
            <a:r>
              <a:rPr lang="en-US" sz="2800" b="1" dirty="0">
                <a:solidFill>
                  <a:schemeClr val="bg1"/>
                </a:solidFill>
              </a:rPr>
              <a:t>4</a:t>
            </a:r>
            <a:r>
              <a:rPr lang="en-US" sz="2800" b="1" dirty="0" smtClean="0">
                <a:solidFill>
                  <a:schemeClr val="bg1"/>
                </a:solidFill>
              </a:rPr>
              <a:t>:</a:t>
            </a:r>
            <a:br>
              <a:rPr lang="en-US" sz="2800" b="1" dirty="0" smtClean="0">
                <a:solidFill>
                  <a:schemeClr val="bg1"/>
                </a:solidFill>
              </a:rPr>
            </a:br>
            <a:r>
              <a:rPr lang="en-US" sz="4800" b="1" dirty="0">
                <a:solidFill>
                  <a:schemeClr val="bg1"/>
                </a:solidFill>
                <a:latin typeface="Ubuntu" panose="020B0504030602030204" pitchFamily="34" charset="0"/>
              </a:rPr>
              <a:t>Build Your First Alexa Skill</a:t>
            </a:r>
          </a:p>
        </p:txBody>
      </p:sp>
    </p:spTree>
    <p:extLst>
      <p:ext uri="{BB962C8B-B14F-4D97-AF65-F5344CB8AC3E}">
        <p14:creationId xmlns:p14="http://schemas.microsoft.com/office/powerpoint/2010/main" val="11169885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TextBox 2"/>
          <p:cNvSpPr txBox="1"/>
          <p:nvPr/>
        </p:nvSpPr>
        <p:spPr>
          <a:xfrm>
            <a:off x="1173707" y="2625455"/>
            <a:ext cx="6906214" cy="2169825"/>
          </a:xfrm>
          <a:prstGeom prst="rect">
            <a:avLst/>
          </a:prstGeom>
          <a:noFill/>
        </p:spPr>
        <p:txBody>
          <a:bodyPr wrap="square" rtlCol="0">
            <a:spAutoFit/>
          </a:bodyPr>
          <a:lstStyle/>
          <a:p>
            <a:pPr>
              <a:spcAft>
                <a:spcPts val="600"/>
              </a:spcAft>
            </a:pPr>
            <a:r>
              <a:rPr lang="en-US" sz="2000" dirty="0" smtClean="0">
                <a:latin typeface="Arial" pitchFamily="34" charset="0"/>
                <a:cs typeface="Arial" pitchFamily="34" charset="0"/>
              </a:rPr>
              <a:t>Do you know someone named Alexa who responds to you when you call her?</a:t>
            </a:r>
          </a:p>
          <a:p>
            <a:pPr marL="457200" indent="-457200">
              <a:spcAft>
                <a:spcPts val="600"/>
              </a:spcAft>
              <a:buAutoNum type="alphaLcPeriod"/>
            </a:pPr>
            <a:r>
              <a:rPr lang="en-US" sz="2000" dirty="0" smtClean="0">
                <a:latin typeface="Arial" pitchFamily="34" charset="0"/>
                <a:cs typeface="Arial" pitchFamily="34" charset="0"/>
              </a:rPr>
              <a:t>Yes</a:t>
            </a:r>
          </a:p>
          <a:p>
            <a:pPr marL="457200" indent="-457200">
              <a:spcAft>
                <a:spcPts val="600"/>
              </a:spcAft>
              <a:buAutoNum type="alphaLcPeriod"/>
            </a:pPr>
            <a:r>
              <a:rPr lang="en-US" sz="2000" dirty="0" smtClean="0">
                <a:latin typeface="Arial" pitchFamily="34" charset="0"/>
                <a:cs typeface="Arial" pitchFamily="34" charset="0"/>
              </a:rPr>
              <a:t>My wife’s name is Alexa but she doesn’t respond back when I call her.</a:t>
            </a:r>
          </a:p>
          <a:p>
            <a:pPr marL="457200" indent="-457200">
              <a:spcAft>
                <a:spcPts val="600"/>
              </a:spcAft>
              <a:buAutoNum type="alphaLcPeriod"/>
            </a:pPr>
            <a:r>
              <a:rPr lang="en-US" sz="2000" dirty="0" err="1" smtClean="0">
                <a:latin typeface="Arial" pitchFamily="34" charset="0"/>
                <a:cs typeface="Arial" pitchFamily="34" charset="0"/>
              </a:rPr>
              <a:t>Haha</a:t>
            </a:r>
            <a:endParaRPr lang="en-US" sz="2000" dirty="0" smtClean="0">
              <a:latin typeface="Arial" pitchFamily="34" charset="0"/>
              <a:cs typeface="Arial" pitchFamily="34" charset="0"/>
            </a:endParaRPr>
          </a:p>
        </p:txBody>
      </p:sp>
      <p:sp>
        <p:nvSpPr>
          <p:cNvPr id="4" name="Rectangle 3"/>
          <p:cNvSpPr/>
          <p:nvPr/>
        </p:nvSpPr>
        <p:spPr>
          <a:xfrm>
            <a:off x="0" y="0"/>
            <a:ext cx="9144000" cy="2347415"/>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smtClean="0">
                <a:latin typeface="Ubuntu" panose="020B0504030602030204" pitchFamily="34" charset="0"/>
                <a:cs typeface="Arial" pitchFamily="34" charset="0"/>
              </a:rPr>
              <a:t>SKYPE SURVEY</a:t>
            </a:r>
            <a:endParaRPr lang="en-US" sz="5400" b="1" dirty="0">
              <a:latin typeface="Ubuntu" panose="020B0504030602030204" pitchFamily="34" charset="0"/>
              <a:cs typeface="Arial" pitchFamily="34" charset="0"/>
            </a:endParaRPr>
          </a:p>
        </p:txBody>
      </p:sp>
      <p:sp>
        <p:nvSpPr>
          <p:cNvPr id="5" name="Rectangle 4"/>
          <p:cNvSpPr/>
          <p:nvPr/>
        </p:nvSpPr>
        <p:spPr>
          <a:xfrm>
            <a:off x="0" y="5018336"/>
            <a:ext cx="9144000" cy="1839664"/>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Ubuntu" panose="020B0504030602030204" pitchFamily="34" charset="0"/>
                <a:cs typeface="Arial" pitchFamily="34" charset="0"/>
              </a:rPr>
              <a:t>SKYPE SURVEY</a:t>
            </a:r>
          </a:p>
        </p:txBody>
      </p:sp>
    </p:spTree>
    <p:extLst>
      <p:ext uri="{BB962C8B-B14F-4D97-AF65-F5344CB8AC3E}">
        <p14:creationId xmlns:p14="http://schemas.microsoft.com/office/powerpoint/2010/main" val="2970950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188675" y="-85484"/>
            <a:ext cx="7340100" cy="1145100"/>
          </a:xfrm>
          <a:prstGeom prst="rect">
            <a:avLst/>
          </a:prstGeom>
        </p:spPr>
        <p:txBody>
          <a:bodyPr lIns="91425" tIns="91425" rIns="91425" bIns="91425" anchor="ctr" anchorCtr="0">
            <a:noAutofit/>
          </a:bodyPr>
          <a:lstStyle/>
          <a:p>
            <a:pPr lvl="0" rtl="0">
              <a:spcBef>
                <a:spcPts val="0"/>
              </a:spcBef>
              <a:buNone/>
            </a:pPr>
            <a:r>
              <a:rPr lang="en" dirty="0"/>
              <a:t>Demo: About </a:t>
            </a:r>
            <a:r>
              <a:rPr lang="en" dirty="0" smtClean="0"/>
              <a:t>the </a:t>
            </a:r>
            <a:r>
              <a:rPr lang="en-US" dirty="0" smtClean="0"/>
              <a:t>Capgemini</a:t>
            </a:r>
            <a:r>
              <a:rPr lang="en" dirty="0" smtClean="0"/>
              <a:t> </a:t>
            </a:r>
            <a:r>
              <a:rPr lang="en" dirty="0"/>
              <a:t>Skill</a:t>
            </a:r>
          </a:p>
        </p:txBody>
      </p:sp>
      <p:sp>
        <p:nvSpPr>
          <p:cNvPr id="198" name="Shape 198"/>
          <p:cNvSpPr txBox="1"/>
          <p:nvPr/>
        </p:nvSpPr>
        <p:spPr>
          <a:xfrm>
            <a:off x="188675" y="1901175"/>
            <a:ext cx="4657200" cy="6693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2400">
                <a:solidFill>
                  <a:schemeClr val="dk1"/>
                </a:solidFill>
                <a:latin typeface="Open Sans"/>
                <a:ea typeface="Open Sans"/>
                <a:cs typeface="Open Sans"/>
                <a:sym typeface="Open Sans"/>
              </a:rPr>
              <a:t>Ask your Alexa:</a:t>
            </a:r>
          </a:p>
        </p:txBody>
      </p:sp>
      <p:pic>
        <p:nvPicPr>
          <p:cNvPr id="199" name="Shape 199"/>
          <p:cNvPicPr preferRelativeResize="0"/>
          <p:nvPr/>
        </p:nvPicPr>
        <p:blipFill>
          <a:blip r:embed="rId3">
            <a:alphaModFix/>
          </a:blip>
          <a:stretch>
            <a:fillRect/>
          </a:stretch>
        </p:blipFill>
        <p:spPr>
          <a:xfrm>
            <a:off x="4671661" y="1839850"/>
            <a:ext cx="4472326" cy="3558426"/>
          </a:xfrm>
          <a:prstGeom prst="rect">
            <a:avLst/>
          </a:prstGeom>
          <a:noFill/>
          <a:ln>
            <a:noFill/>
          </a:ln>
        </p:spPr>
      </p:pic>
      <p:pic>
        <p:nvPicPr>
          <p:cNvPr id="200" name="Shape 200"/>
          <p:cNvPicPr preferRelativeResize="0"/>
          <p:nvPr/>
        </p:nvPicPr>
        <p:blipFill>
          <a:blip r:embed="rId4">
            <a:alphaModFix/>
          </a:blip>
          <a:stretch>
            <a:fillRect/>
          </a:stretch>
        </p:blipFill>
        <p:spPr>
          <a:xfrm>
            <a:off x="7028057" y="5448545"/>
            <a:ext cx="1564495" cy="786476"/>
          </a:xfrm>
          <a:prstGeom prst="rect">
            <a:avLst/>
          </a:prstGeom>
          <a:noFill/>
          <a:ln>
            <a:noFill/>
          </a:ln>
        </p:spPr>
      </p:pic>
      <p:pic>
        <p:nvPicPr>
          <p:cNvPr id="201" name="Shape 201"/>
          <p:cNvPicPr preferRelativeResize="0"/>
          <p:nvPr/>
        </p:nvPicPr>
        <p:blipFill>
          <a:blip r:embed="rId5">
            <a:alphaModFix/>
          </a:blip>
          <a:stretch>
            <a:fillRect/>
          </a:stretch>
        </p:blipFill>
        <p:spPr>
          <a:xfrm>
            <a:off x="8240975" y="3098037"/>
            <a:ext cx="1352550" cy="3209925"/>
          </a:xfrm>
          <a:prstGeom prst="rect">
            <a:avLst/>
          </a:prstGeom>
          <a:noFill/>
          <a:ln>
            <a:noFill/>
          </a:ln>
        </p:spPr>
      </p:pic>
      <p:sp>
        <p:nvSpPr>
          <p:cNvPr id="202" name="Shape 202"/>
          <p:cNvSpPr txBox="1"/>
          <p:nvPr/>
        </p:nvSpPr>
        <p:spPr>
          <a:xfrm>
            <a:off x="188675" y="2570475"/>
            <a:ext cx="4583700" cy="23700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n" sz="2400" i="1" dirty="0">
                <a:solidFill>
                  <a:schemeClr val="dk1"/>
                </a:solidFill>
                <a:latin typeface="Open Sans"/>
                <a:ea typeface="Open Sans"/>
                <a:cs typeface="Open Sans"/>
                <a:sym typeface="Open Sans"/>
              </a:rPr>
              <a:t>“Alexa, open </a:t>
            </a:r>
            <a:r>
              <a:rPr lang="en-US" sz="2400" i="1" dirty="0" smtClean="0">
                <a:solidFill>
                  <a:schemeClr val="dk1"/>
                </a:solidFill>
                <a:latin typeface="Open Sans"/>
                <a:ea typeface="Open Sans"/>
                <a:cs typeface="Open Sans"/>
                <a:sym typeface="Open Sans"/>
              </a:rPr>
              <a:t>Capgemini</a:t>
            </a:r>
            <a:r>
              <a:rPr lang="en" sz="2400" i="1" dirty="0" smtClean="0">
                <a:solidFill>
                  <a:schemeClr val="dk1"/>
                </a:solidFill>
                <a:latin typeface="Open Sans"/>
                <a:ea typeface="Open Sans"/>
                <a:cs typeface="Open Sans"/>
                <a:sym typeface="Open Sans"/>
              </a:rPr>
              <a:t> </a:t>
            </a:r>
            <a:r>
              <a:rPr lang="en" sz="2400" i="1" dirty="0">
                <a:solidFill>
                  <a:schemeClr val="dk1"/>
                </a:solidFill>
                <a:latin typeface="Open Sans"/>
                <a:ea typeface="Open Sans"/>
                <a:cs typeface="Open Sans"/>
                <a:sym typeface="Open Sans"/>
              </a:rPr>
              <a:t>Facts.”</a:t>
            </a:r>
            <a:br>
              <a:rPr lang="en" sz="2400" i="1" dirty="0">
                <a:solidFill>
                  <a:schemeClr val="dk1"/>
                </a:solidFill>
                <a:latin typeface="Open Sans"/>
                <a:ea typeface="Open Sans"/>
                <a:cs typeface="Open Sans"/>
                <a:sym typeface="Open Sans"/>
              </a:rPr>
            </a:br>
            <a:endParaRPr lang="en" sz="2400" i="1" dirty="0">
              <a:solidFill>
                <a:schemeClr val="dk1"/>
              </a:solidFill>
              <a:latin typeface="Open Sans"/>
              <a:ea typeface="Open Sans"/>
              <a:cs typeface="Open Sans"/>
              <a:sym typeface="Open Sans"/>
            </a:endParaRPr>
          </a:p>
          <a:p>
            <a:pPr lvl="0" algn="ctr" rtl="0">
              <a:lnSpc>
                <a:spcPct val="115000"/>
              </a:lnSpc>
              <a:spcBef>
                <a:spcPts val="0"/>
              </a:spcBef>
              <a:buNone/>
            </a:pPr>
            <a:r>
              <a:rPr lang="en" sz="2400" i="1" dirty="0">
                <a:solidFill>
                  <a:schemeClr val="dk1"/>
                </a:solidFill>
                <a:latin typeface="Open Sans"/>
                <a:ea typeface="Open Sans"/>
                <a:cs typeface="Open Sans"/>
                <a:sym typeface="Open Sans"/>
              </a:rPr>
              <a:t>“Alexa, ask </a:t>
            </a:r>
            <a:r>
              <a:rPr lang="en-US" sz="2400" i="1" dirty="0" smtClean="0">
                <a:solidFill>
                  <a:schemeClr val="dk1"/>
                </a:solidFill>
                <a:latin typeface="Open Sans"/>
                <a:ea typeface="Open Sans"/>
                <a:cs typeface="Open Sans"/>
                <a:sym typeface="Open Sans"/>
              </a:rPr>
              <a:t>Capgemini</a:t>
            </a:r>
            <a:r>
              <a:rPr lang="en" sz="2400" i="1" dirty="0" smtClean="0">
                <a:solidFill>
                  <a:schemeClr val="dk1"/>
                </a:solidFill>
                <a:latin typeface="Open Sans"/>
                <a:ea typeface="Open Sans"/>
                <a:cs typeface="Open Sans"/>
                <a:sym typeface="Open Sans"/>
              </a:rPr>
              <a:t> </a:t>
            </a:r>
            <a:r>
              <a:rPr lang="en" sz="2400" i="1" dirty="0">
                <a:solidFill>
                  <a:schemeClr val="dk1"/>
                </a:solidFill>
                <a:latin typeface="Open Sans"/>
                <a:ea typeface="Open Sans"/>
                <a:cs typeface="Open Sans"/>
                <a:sym typeface="Open Sans"/>
              </a:rPr>
              <a:t>Facts for a fact.”</a:t>
            </a:r>
          </a:p>
        </p:txBody>
      </p:sp>
      <p:sp>
        <p:nvSpPr>
          <p:cNvPr id="203" name="Shape 203"/>
          <p:cNvSpPr txBox="1"/>
          <p:nvPr/>
        </p:nvSpPr>
        <p:spPr>
          <a:xfrm>
            <a:off x="188675" y="5348733"/>
            <a:ext cx="6234900" cy="9861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2400">
                <a:solidFill>
                  <a:schemeClr val="dk1"/>
                </a:solidFill>
                <a:latin typeface="Open Sans"/>
                <a:ea typeface="Open Sans"/>
                <a:cs typeface="Open Sans"/>
                <a:sym typeface="Open Sans"/>
              </a:rPr>
              <a:t>Don’t have an Alexa device?</a:t>
            </a:r>
          </a:p>
          <a:p>
            <a:pPr lvl="0" rtl="0">
              <a:lnSpc>
                <a:spcPct val="115000"/>
              </a:lnSpc>
              <a:spcBef>
                <a:spcPts val="0"/>
              </a:spcBef>
              <a:buNone/>
            </a:pPr>
            <a:r>
              <a:rPr lang="en" sz="2400">
                <a:solidFill>
                  <a:schemeClr val="dk1"/>
                </a:solidFill>
                <a:latin typeface="Open Sans"/>
                <a:ea typeface="Open Sans"/>
                <a:cs typeface="Open Sans"/>
                <a:sym typeface="Open Sans"/>
              </a:rPr>
              <a:t>Head to: </a:t>
            </a:r>
            <a:r>
              <a:rPr lang="en" sz="2400" b="1">
                <a:solidFill>
                  <a:srgbClr val="5EA5E5"/>
                </a:solidFill>
                <a:latin typeface="Open Sans"/>
                <a:ea typeface="Open Sans"/>
                <a:cs typeface="Open Sans"/>
                <a:sym typeface="Open Sans"/>
              </a:rPr>
              <a:t>echosim.io</a:t>
            </a:r>
          </a:p>
        </p:txBody>
      </p:sp>
    </p:spTree>
    <p:extLst>
      <p:ext uri="{BB962C8B-B14F-4D97-AF65-F5344CB8AC3E}">
        <p14:creationId xmlns:p14="http://schemas.microsoft.com/office/powerpoint/2010/main" val="31816592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214379" y="-118115"/>
            <a:ext cx="8360400" cy="1145100"/>
          </a:xfrm>
          <a:prstGeom prst="rect">
            <a:avLst/>
          </a:prstGeom>
        </p:spPr>
        <p:txBody>
          <a:bodyPr lIns="91425" tIns="91425" rIns="91425" bIns="91425" anchor="ctr" anchorCtr="0">
            <a:noAutofit/>
          </a:bodyPr>
          <a:lstStyle/>
          <a:p>
            <a:pPr lvl="0" rtl="0">
              <a:spcBef>
                <a:spcPts val="0"/>
              </a:spcBef>
              <a:buNone/>
            </a:pPr>
            <a:r>
              <a:rPr lang="en" dirty="0"/>
              <a:t>Steps to Build Your Skill:</a:t>
            </a:r>
          </a:p>
        </p:txBody>
      </p:sp>
      <p:sp>
        <p:nvSpPr>
          <p:cNvPr id="209" name="Shape 209"/>
          <p:cNvSpPr txBox="1">
            <a:spLocks noGrp="1"/>
          </p:cNvSpPr>
          <p:nvPr>
            <p:ph type="body" idx="1"/>
          </p:nvPr>
        </p:nvSpPr>
        <p:spPr>
          <a:xfrm>
            <a:off x="214379" y="1586543"/>
            <a:ext cx="8801250" cy="3996900"/>
          </a:xfrm>
          <a:prstGeom prst="rect">
            <a:avLst/>
          </a:prstGeom>
        </p:spPr>
        <p:txBody>
          <a:bodyPr lIns="91425" tIns="91425" rIns="91425" bIns="91425" anchor="t" anchorCtr="0">
            <a:noAutofit/>
          </a:bodyPr>
          <a:lstStyle/>
          <a:p>
            <a:pPr lvl="0" rtl="0">
              <a:lnSpc>
                <a:spcPct val="150000"/>
              </a:lnSpc>
              <a:spcBef>
                <a:spcPts val="0"/>
              </a:spcBef>
              <a:buNone/>
            </a:pPr>
            <a:r>
              <a:rPr lang="en" sz="2000" b="1" dirty="0" smtClean="0"/>
              <a:t>To build your first skill, we’ll complete the following steps:</a:t>
            </a:r>
            <a:endParaRPr sz="2000" b="1" dirty="0"/>
          </a:p>
          <a:p>
            <a:pPr marL="914400" lvl="0" indent="-381000" rtl="0">
              <a:lnSpc>
                <a:spcPct val="150000"/>
              </a:lnSpc>
              <a:spcBef>
                <a:spcPts val="0"/>
              </a:spcBef>
              <a:buSzPct val="100000"/>
              <a:buAutoNum type="arabicPeriod"/>
            </a:pPr>
            <a:r>
              <a:rPr lang="en" sz="2000" dirty="0"/>
              <a:t>Write your skill code as an AWS Lambda function</a:t>
            </a:r>
          </a:p>
          <a:p>
            <a:pPr marL="914400" lvl="0" indent="-381000" rtl="0">
              <a:lnSpc>
                <a:spcPct val="150000"/>
              </a:lnSpc>
              <a:spcBef>
                <a:spcPts val="0"/>
              </a:spcBef>
              <a:buSzPct val="100000"/>
              <a:buAutoNum type="arabicPeriod"/>
            </a:pPr>
            <a:r>
              <a:rPr lang="en" sz="2000" dirty="0">
                <a:solidFill>
                  <a:schemeClr val="dk1"/>
                </a:solidFill>
              </a:rPr>
              <a:t>Create an Alexa Skill in the Developer Portal</a:t>
            </a:r>
          </a:p>
          <a:p>
            <a:pPr marL="914400" lvl="0" indent="-381000" rtl="0">
              <a:lnSpc>
                <a:spcPct val="150000"/>
              </a:lnSpc>
              <a:spcBef>
                <a:spcPts val="0"/>
              </a:spcBef>
              <a:buSzPct val="100000"/>
              <a:buAutoNum type="arabicPeriod"/>
            </a:pPr>
            <a:r>
              <a:rPr lang="en" sz="2000" dirty="0"/>
              <a:t>Connect Your Lambda Function to Your Skill</a:t>
            </a:r>
          </a:p>
          <a:p>
            <a:pPr marL="914400" lvl="0" indent="-381000" rtl="0">
              <a:lnSpc>
                <a:spcPct val="150000"/>
              </a:lnSpc>
              <a:spcBef>
                <a:spcPts val="0"/>
              </a:spcBef>
              <a:buSzPct val="100000"/>
              <a:buAutoNum type="arabicPeriod"/>
            </a:pPr>
            <a:r>
              <a:rPr lang="en" sz="2000" dirty="0"/>
              <a:t>Test your Skill</a:t>
            </a:r>
          </a:p>
          <a:p>
            <a:pPr marL="914400" lvl="0" indent="-381000" rtl="0">
              <a:lnSpc>
                <a:spcPct val="150000"/>
              </a:lnSpc>
              <a:spcBef>
                <a:spcPts val="0"/>
              </a:spcBef>
              <a:buSzPct val="100000"/>
              <a:buAutoNum type="arabicPeriod"/>
            </a:pPr>
            <a:r>
              <a:rPr lang="en" sz="2000" dirty="0"/>
              <a:t>Publish Your Skill</a:t>
            </a:r>
          </a:p>
          <a:p>
            <a:pPr lvl="0" rtl="0">
              <a:lnSpc>
                <a:spcPct val="150000"/>
              </a:lnSpc>
              <a:spcBef>
                <a:spcPts val="0"/>
              </a:spcBef>
              <a:buNone/>
            </a:pPr>
            <a:endParaRPr sz="2000" dirty="0"/>
          </a:p>
        </p:txBody>
      </p:sp>
    </p:spTree>
    <p:extLst>
      <p:ext uri="{BB962C8B-B14F-4D97-AF65-F5344CB8AC3E}">
        <p14:creationId xmlns:p14="http://schemas.microsoft.com/office/powerpoint/2010/main" val="30678889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Shape 214"/>
          <p:cNvPicPr preferRelativeResize="0"/>
          <p:nvPr/>
        </p:nvPicPr>
        <p:blipFill>
          <a:blip r:embed="rId3">
            <a:alphaModFix/>
          </a:blip>
          <a:stretch>
            <a:fillRect/>
          </a:stretch>
        </p:blipFill>
        <p:spPr>
          <a:xfrm>
            <a:off x="555250" y="2094053"/>
            <a:ext cx="4803725" cy="4131551"/>
          </a:xfrm>
          <a:prstGeom prst="rect">
            <a:avLst/>
          </a:prstGeom>
          <a:noFill/>
          <a:ln>
            <a:noFill/>
          </a:ln>
        </p:spPr>
      </p:pic>
      <p:sp>
        <p:nvSpPr>
          <p:cNvPr id="215" name="Shape 215"/>
          <p:cNvSpPr txBox="1">
            <a:spLocks noGrp="1"/>
          </p:cNvSpPr>
          <p:nvPr>
            <p:ph type="title"/>
          </p:nvPr>
        </p:nvSpPr>
        <p:spPr>
          <a:xfrm>
            <a:off x="243000" y="64061"/>
            <a:ext cx="8820900" cy="824400"/>
          </a:xfrm>
          <a:prstGeom prst="rect">
            <a:avLst/>
          </a:prstGeom>
        </p:spPr>
        <p:txBody>
          <a:bodyPr lIns="91425" tIns="91425" rIns="91425" bIns="91425" anchor="ctr" anchorCtr="0">
            <a:noAutofit/>
          </a:bodyPr>
          <a:lstStyle/>
          <a:p>
            <a:pPr lvl="0" rtl="0">
              <a:spcBef>
                <a:spcPts val="0"/>
              </a:spcBef>
              <a:buNone/>
            </a:pPr>
            <a:r>
              <a:rPr lang="en" dirty="0"/>
              <a:t>Sign into the AWS Console</a:t>
            </a:r>
          </a:p>
        </p:txBody>
      </p:sp>
      <p:sp>
        <p:nvSpPr>
          <p:cNvPr id="216" name="Shape 216"/>
          <p:cNvSpPr txBox="1"/>
          <p:nvPr/>
        </p:nvSpPr>
        <p:spPr>
          <a:xfrm>
            <a:off x="0" y="994478"/>
            <a:ext cx="9306900" cy="10059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n" sz="2400" dirty="0">
                <a:solidFill>
                  <a:schemeClr val="dk1"/>
                </a:solidFill>
                <a:latin typeface="Open Sans"/>
                <a:ea typeface="Open Sans"/>
                <a:cs typeface="Open Sans"/>
                <a:sym typeface="Open Sans"/>
              </a:rPr>
              <a:t>Head over to: </a:t>
            </a:r>
          </a:p>
          <a:p>
            <a:pPr lvl="0" algn="ctr" rtl="0">
              <a:lnSpc>
                <a:spcPct val="115000"/>
              </a:lnSpc>
              <a:spcBef>
                <a:spcPts val="0"/>
              </a:spcBef>
              <a:buNone/>
            </a:pPr>
            <a:r>
              <a:rPr lang="en-US" sz="2400" b="1" dirty="0" smtClean="0">
                <a:solidFill>
                  <a:srgbClr val="5EA5E5"/>
                </a:solidFill>
                <a:latin typeface="Open Sans"/>
                <a:ea typeface="Open Sans"/>
                <a:cs typeface="Open Sans"/>
                <a:sym typeface="Open Sans"/>
              </a:rPr>
              <a:t>aws.amazon.com</a:t>
            </a:r>
            <a:endParaRPr lang="en" sz="2400" b="1" dirty="0">
              <a:solidFill>
                <a:srgbClr val="5EA5E5"/>
              </a:solidFill>
              <a:latin typeface="Open Sans"/>
              <a:ea typeface="Open Sans"/>
              <a:cs typeface="Open Sans"/>
              <a:sym typeface="Open Sans"/>
            </a:endParaRPr>
          </a:p>
        </p:txBody>
      </p:sp>
      <p:cxnSp>
        <p:nvCxnSpPr>
          <p:cNvPr id="217" name="Shape 217"/>
          <p:cNvCxnSpPr/>
          <p:nvPr/>
        </p:nvCxnSpPr>
        <p:spPr>
          <a:xfrm rot="10800000">
            <a:off x="5302775" y="2960553"/>
            <a:ext cx="1349100" cy="918300"/>
          </a:xfrm>
          <a:prstGeom prst="straightConnector1">
            <a:avLst/>
          </a:prstGeom>
          <a:noFill/>
          <a:ln w="38100" cap="flat" cmpd="sng">
            <a:solidFill>
              <a:srgbClr val="FF0000"/>
            </a:solidFill>
            <a:prstDash val="solid"/>
            <a:round/>
            <a:headEnd type="none" w="lg" len="lg"/>
            <a:tailEnd type="triangle" w="lg" len="lg"/>
          </a:ln>
        </p:spPr>
      </p:cxnSp>
      <p:sp>
        <p:nvSpPr>
          <p:cNvPr id="218" name="Shape 218"/>
          <p:cNvSpPr txBox="1"/>
          <p:nvPr/>
        </p:nvSpPr>
        <p:spPr>
          <a:xfrm>
            <a:off x="5730850" y="4064353"/>
            <a:ext cx="2813400" cy="19701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n" sz="2400" i="1">
                <a:solidFill>
                  <a:schemeClr val="dk1"/>
                </a:solidFill>
                <a:latin typeface="Open Sans"/>
                <a:ea typeface="Open Sans"/>
                <a:cs typeface="Open Sans"/>
                <a:sym typeface="Open Sans"/>
              </a:rPr>
              <a:t>Click on </a:t>
            </a:r>
          </a:p>
          <a:p>
            <a:pPr lvl="0" algn="ctr" rtl="0">
              <a:lnSpc>
                <a:spcPct val="115000"/>
              </a:lnSpc>
              <a:spcBef>
                <a:spcPts val="0"/>
              </a:spcBef>
              <a:buNone/>
            </a:pPr>
            <a:r>
              <a:rPr lang="en" sz="2400" i="1">
                <a:solidFill>
                  <a:schemeClr val="dk1"/>
                </a:solidFill>
                <a:latin typeface="Open Sans"/>
                <a:ea typeface="Open Sans"/>
                <a:cs typeface="Open Sans"/>
                <a:sym typeface="Open Sans"/>
              </a:rPr>
              <a:t>“Sign in to Console” to create your first Lambda Function.</a:t>
            </a:r>
          </a:p>
        </p:txBody>
      </p:sp>
      <p:sp>
        <p:nvSpPr>
          <p:cNvPr id="219" name="Shape 219"/>
          <p:cNvSpPr/>
          <p:nvPr/>
        </p:nvSpPr>
        <p:spPr>
          <a:xfrm>
            <a:off x="3958650" y="2345340"/>
            <a:ext cx="1226700" cy="760500"/>
          </a:xfrm>
          <a:prstGeom prst="ellipse">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48993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036024" y="1604139"/>
            <a:ext cx="2156346" cy="2156346"/>
          </a:xfrm>
          <a:prstGeom prst="ellipse">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13" name="Title 12"/>
          <p:cNvSpPr>
            <a:spLocks noGrp="1"/>
          </p:cNvSpPr>
          <p:nvPr>
            <p:ph type="title"/>
          </p:nvPr>
        </p:nvSpPr>
        <p:spPr>
          <a:xfrm>
            <a:off x="1" y="-25399"/>
            <a:ext cx="9143999" cy="1002135"/>
          </a:xfrm>
        </p:spPr>
        <p:txBody>
          <a:bodyPr/>
          <a:lstStyle/>
          <a:p>
            <a:r>
              <a:rPr lang="en-US" dirty="0" smtClean="0"/>
              <a:t>Introduction</a:t>
            </a:r>
            <a:endParaRPr lang="en-US" dirty="0"/>
          </a:p>
        </p:txBody>
      </p:sp>
      <p:sp>
        <p:nvSpPr>
          <p:cNvPr id="12" name="TextBox 11"/>
          <p:cNvSpPr txBox="1"/>
          <p:nvPr/>
        </p:nvSpPr>
        <p:spPr>
          <a:xfrm>
            <a:off x="4679797" y="3905775"/>
            <a:ext cx="2956259" cy="1006429"/>
          </a:xfrm>
          <a:prstGeom prst="rect">
            <a:avLst/>
          </a:prstGeom>
          <a:noFill/>
        </p:spPr>
        <p:txBody>
          <a:bodyPr wrap="none" rtlCol="0">
            <a:spAutoFit/>
          </a:bodyPr>
          <a:lstStyle/>
          <a:p>
            <a:pPr algn="ctr">
              <a:lnSpc>
                <a:spcPct val="90000"/>
              </a:lnSpc>
            </a:pPr>
            <a:r>
              <a:rPr lang="en-US" sz="1400" b="1" dirty="0" smtClean="0">
                <a:solidFill>
                  <a:srgbClr val="6964D1"/>
                </a:solidFill>
              </a:rPr>
              <a:t>Speaker: </a:t>
            </a:r>
          </a:p>
          <a:p>
            <a:pPr algn="ctr">
              <a:lnSpc>
                <a:spcPct val="90000"/>
              </a:lnSpc>
            </a:pPr>
            <a:r>
              <a:rPr lang="en-US" sz="2400" b="1" dirty="0" smtClean="0">
                <a:solidFill>
                  <a:srgbClr val="6964D1"/>
                </a:solidFill>
              </a:rPr>
              <a:t>Krista MacGillivray</a:t>
            </a:r>
          </a:p>
          <a:p>
            <a:pPr algn="ctr">
              <a:lnSpc>
                <a:spcPct val="90000"/>
              </a:lnSpc>
            </a:pPr>
            <a:r>
              <a:rPr lang="en-US" sz="1400" dirty="0">
                <a:solidFill>
                  <a:srgbClr val="6964D1"/>
                </a:solidFill>
              </a:rPr>
              <a:t>Cloud Integration</a:t>
            </a:r>
          </a:p>
          <a:p>
            <a:pPr algn="ctr">
              <a:lnSpc>
                <a:spcPct val="90000"/>
              </a:lnSpc>
            </a:pPr>
            <a:r>
              <a:rPr lang="en-US" sz="1400" dirty="0" smtClean="0">
                <a:solidFill>
                  <a:srgbClr val="6964D1"/>
                </a:solidFill>
              </a:rPr>
              <a:t>North America</a:t>
            </a:r>
          </a:p>
        </p:txBody>
      </p:sp>
      <p:pic>
        <p:nvPicPr>
          <p:cNvPr id="7" name="Picture 6"/>
          <p:cNvPicPr>
            <a:picLocks noChangeAspect="1"/>
          </p:cNvPicPr>
          <p:nvPr/>
        </p:nvPicPr>
        <p:blipFill rotWithShape="1">
          <a:blip r:embed="rId3" cstate="print">
            <a:grayscl/>
            <a:extLst>
              <a:ext uri="{28A0092B-C50C-407E-A947-70E740481C1C}">
                <a14:useLocalDpi xmlns:a14="http://schemas.microsoft.com/office/drawing/2010/main" val="0"/>
              </a:ext>
            </a:extLst>
          </a:blip>
          <a:srcRect t="941" b="21821"/>
          <a:stretch/>
        </p:blipFill>
        <p:spPr>
          <a:xfrm>
            <a:off x="1882655" y="1604139"/>
            <a:ext cx="2146882" cy="2146882"/>
          </a:xfrm>
          <a:prstGeom prst="ellipse">
            <a:avLst/>
          </a:prstGeom>
          <a:ln>
            <a:noFill/>
          </a:ln>
        </p:spPr>
      </p:pic>
      <p:sp>
        <p:nvSpPr>
          <p:cNvPr id="8" name="TextBox 7"/>
          <p:cNvSpPr txBox="1"/>
          <p:nvPr/>
        </p:nvSpPr>
        <p:spPr>
          <a:xfrm>
            <a:off x="1664016" y="3908460"/>
            <a:ext cx="2584169" cy="1006429"/>
          </a:xfrm>
          <a:prstGeom prst="rect">
            <a:avLst/>
          </a:prstGeom>
          <a:noFill/>
        </p:spPr>
        <p:txBody>
          <a:bodyPr wrap="none" rtlCol="0">
            <a:spAutoFit/>
          </a:bodyPr>
          <a:lstStyle/>
          <a:p>
            <a:pPr algn="ctr">
              <a:lnSpc>
                <a:spcPct val="90000"/>
              </a:lnSpc>
            </a:pPr>
            <a:r>
              <a:rPr lang="en-US" sz="1400" b="1" dirty="0">
                <a:solidFill>
                  <a:srgbClr val="6964D1"/>
                </a:solidFill>
              </a:rPr>
              <a:t>Moderator: </a:t>
            </a:r>
          </a:p>
          <a:p>
            <a:pPr algn="ctr">
              <a:lnSpc>
                <a:spcPct val="90000"/>
              </a:lnSpc>
            </a:pPr>
            <a:r>
              <a:rPr lang="en-US" sz="2400" b="1" dirty="0" smtClean="0">
                <a:solidFill>
                  <a:srgbClr val="6964D1"/>
                </a:solidFill>
              </a:rPr>
              <a:t>Aaron Anderson</a:t>
            </a:r>
            <a:endParaRPr lang="en-US" sz="2400" b="1" dirty="0">
              <a:solidFill>
                <a:srgbClr val="6964D1"/>
              </a:solidFill>
            </a:endParaRPr>
          </a:p>
          <a:p>
            <a:pPr algn="ctr">
              <a:lnSpc>
                <a:spcPct val="90000"/>
              </a:lnSpc>
            </a:pPr>
            <a:r>
              <a:rPr lang="en-US" sz="1400" dirty="0" smtClean="0">
                <a:solidFill>
                  <a:srgbClr val="6964D1"/>
                </a:solidFill>
              </a:rPr>
              <a:t>Apps Services</a:t>
            </a:r>
            <a:endParaRPr lang="en-US" sz="1400" dirty="0">
              <a:solidFill>
                <a:srgbClr val="6964D1"/>
              </a:solidFill>
            </a:endParaRPr>
          </a:p>
          <a:p>
            <a:pPr algn="ctr">
              <a:lnSpc>
                <a:spcPct val="90000"/>
              </a:lnSpc>
            </a:pPr>
            <a:r>
              <a:rPr lang="en-US" sz="1400" dirty="0">
                <a:solidFill>
                  <a:srgbClr val="6964D1"/>
                </a:solidFill>
              </a:rPr>
              <a:t>North America</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4833" y="1604139"/>
            <a:ext cx="1566185" cy="2146882"/>
          </a:xfrm>
          <a:prstGeom prst="ellipse">
            <a:avLst/>
          </a:prstGeom>
          <a:ln>
            <a:noFill/>
          </a:ln>
        </p:spPr>
      </p:pic>
    </p:spTree>
    <p:extLst>
      <p:ext uri="{BB962C8B-B14F-4D97-AF65-F5344CB8AC3E}">
        <p14:creationId xmlns:p14="http://schemas.microsoft.com/office/powerpoint/2010/main" val="25725328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161538" y="104438"/>
            <a:ext cx="8820900" cy="824400"/>
          </a:xfrm>
          <a:prstGeom prst="rect">
            <a:avLst/>
          </a:prstGeom>
        </p:spPr>
        <p:txBody>
          <a:bodyPr lIns="91425" tIns="91425" rIns="91425" bIns="91425" anchor="ctr" anchorCtr="0">
            <a:noAutofit/>
          </a:bodyPr>
          <a:lstStyle/>
          <a:p>
            <a:pPr lvl="0" rtl="0">
              <a:spcBef>
                <a:spcPts val="0"/>
              </a:spcBef>
              <a:buNone/>
            </a:pPr>
            <a:r>
              <a:rPr lang="en" dirty="0"/>
              <a:t>Navigate to the Lambda Manager.</a:t>
            </a:r>
          </a:p>
        </p:txBody>
      </p:sp>
      <p:pic>
        <p:nvPicPr>
          <p:cNvPr id="225" name="Shape 225"/>
          <p:cNvPicPr preferRelativeResize="0"/>
          <p:nvPr/>
        </p:nvPicPr>
        <p:blipFill>
          <a:blip r:embed="rId3">
            <a:alphaModFix/>
          </a:blip>
          <a:stretch>
            <a:fillRect/>
          </a:stretch>
        </p:blipFill>
        <p:spPr>
          <a:xfrm>
            <a:off x="1285790" y="1927068"/>
            <a:ext cx="6818079" cy="4930932"/>
          </a:xfrm>
          <a:prstGeom prst="rect">
            <a:avLst/>
          </a:prstGeom>
          <a:noFill/>
          <a:ln w="19050" cap="flat" cmpd="sng">
            <a:solidFill>
              <a:schemeClr val="dk2"/>
            </a:solidFill>
            <a:prstDash val="solid"/>
            <a:round/>
            <a:headEnd type="none" w="med" len="med"/>
            <a:tailEnd type="none" w="med" len="med"/>
          </a:ln>
        </p:spPr>
      </p:pic>
      <p:sp>
        <p:nvSpPr>
          <p:cNvPr id="226" name="Shape 226"/>
          <p:cNvSpPr txBox="1"/>
          <p:nvPr/>
        </p:nvSpPr>
        <p:spPr>
          <a:xfrm>
            <a:off x="1567160" y="925003"/>
            <a:ext cx="6255337" cy="10059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n" sz="2000" dirty="0">
                <a:solidFill>
                  <a:schemeClr val="dk1"/>
                </a:solidFill>
                <a:latin typeface="Open Sans"/>
                <a:ea typeface="Open Sans"/>
                <a:cs typeface="Open Sans"/>
                <a:sym typeface="Open Sans"/>
              </a:rPr>
              <a:t>You can search for Lambda in the search box or find it on the list of available services.</a:t>
            </a:r>
          </a:p>
        </p:txBody>
      </p:sp>
    </p:spTree>
    <p:extLst>
      <p:ext uri="{BB962C8B-B14F-4D97-AF65-F5344CB8AC3E}">
        <p14:creationId xmlns:p14="http://schemas.microsoft.com/office/powerpoint/2010/main" val="16356654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91399" y="2430470"/>
            <a:ext cx="6267437" cy="3156168"/>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291399" y="277815"/>
            <a:ext cx="6711315" cy="351378"/>
          </a:xfrm>
          <a:prstGeom prst="rect">
            <a:avLst/>
          </a:prstGeom>
        </p:spPr>
        <p:txBody>
          <a:bodyPr vert="horz" wrap="square" lIns="0" tIns="12700" rIns="0" bIns="0" rtlCol="0">
            <a:spAutoFit/>
          </a:bodyPr>
          <a:lstStyle/>
          <a:p>
            <a:pPr marL="12700">
              <a:lnSpc>
                <a:spcPct val="100000"/>
              </a:lnSpc>
              <a:spcBef>
                <a:spcPts val="100"/>
              </a:spcBef>
            </a:pPr>
            <a:r>
              <a:rPr spc="95" dirty="0"/>
              <a:t>Create </a:t>
            </a:r>
            <a:r>
              <a:rPr spc="90" dirty="0"/>
              <a:t>your </a:t>
            </a:r>
            <a:r>
              <a:rPr spc="35" dirty="0"/>
              <a:t>First </a:t>
            </a:r>
            <a:r>
              <a:rPr spc="80" dirty="0" smtClean="0"/>
              <a:t>Lambda </a:t>
            </a:r>
            <a:r>
              <a:rPr spc="-475" dirty="0" smtClean="0"/>
              <a:t> </a:t>
            </a:r>
            <a:r>
              <a:rPr spc="50" dirty="0"/>
              <a:t>Function.</a:t>
            </a:r>
          </a:p>
        </p:txBody>
      </p:sp>
      <p:sp>
        <p:nvSpPr>
          <p:cNvPr id="5" name="object 5"/>
          <p:cNvSpPr/>
          <p:nvPr/>
        </p:nvSpPr>
        <p:spPr>
          <a:xfrm>
            <a:off x="3951966" y="3314643"/>
            <a:ext cx="1508125" cy="464820"/>
          </a:xfrm>
          <a:custGeom>
            <a:avLst/>
            <a:gdLst/>
            <a:ahLst/>
            <a:cxnLst/>
            <a:rect l="l" t="t" r="r" b="b"/>
            <a:pathLst>
              <a:path w="1508125" h="464820">
                <a:moveTo>
                  <a:pt x="0" y="232199"/>
                </a:moveTo>
                <a:lnTo>
                  <a:pt x="3081" y="211063"/>
                </a:lnTo>
                <a:lnTo>
                  <a:pt x="12148" y="190458"/>
                </a:lnTo>
                <a:lnTo>
                  <a:pt x="47175" y="151173"/>
                </a:lnTo>
                <a:lnTo>
                  <a:pt x="102949" y="114999"/>
                </a:lnTo>
                <a:lnTo>
                  <a:pt x="137952" y="98284"/>
                </a:lnTo>
                <a:lnTo>
                  <a:pt x="177342" y="82592"/>
                </a:lnTo>
                <a:lnTo>
                  <a:pt x="220855" y="68006"/>
                </a:lnTo>
                <a:lnTo>
                  <a:pt x="268224" y="54607"/>
                </a:lnTo>
                <a:lnTo>
                  <a:pt x="319183" y="42477"/>
                </a:lnTo>
                <a:lnTo>
                  <a:pt x="373465" y="31699"/>
                </a:lnTo>
                <a:lnTo>
                  <a:pt x="430805" y="22355"/>
                </a:lnTo>
                <a:lnTo>
                  <a:pt x="490936" y="14525"/>
                </a:lnTo>
                <a:lnTo>
                  <a:pt x="553592" y="8293"/>
                </a:lnTo>
                <a:lnTo>
                  <a:pt x="618507" y="3740"/>
                </a:lnTo>
                <a:lnTo>
                  <a:pt x="685414" y="948"/>
                </a:lnTo>
                <a:lnTo>
                  <a:pt x="754048" y="0"/>
                </a:lnTo>
                <a:lnTo>
                  <a:pt x="822682" y="948"/>
                </a:lnTo>
                <a:lnTo>
                  <a:pt x="889589" y="3740"/>
                </a:lnTo>
                <a:lnTo>
                  <a:pt x="954504" y="8293"/>
                </a:lnTo>
                <a:lnTo>
                  <a:pt x="1017160" y="14525"/>
                </a:lnTo>
                <a:lnTo>
                  <a:pt x="1077291" y="22355"/>
                </a:lnTo>
                <a:lnTo>
                  <a:pt x="1134631" y="31699"/>
                </a:lnTo>
                <a:lnTo>
                  <a:pt x="1188913" y="42477"/>
                </a:lnTo>
                <a:lnTo>
                  <a:pt x="1239872" y="54607"/>
                </a:lnTo>
                <a:lnTo>
                  <a:pt x="1287241" y="68006"/>
                </a:lnTo>
                <a:lnTo>
                  <a:pt x="1330754" y="82592"/>
                </a:lnTo>
                <a:lnTo>
                  <a:pt x="1370144" y="98284"/>
                </a:lnTo>
                <a:lnTo>
                  <a:pt x="1405147" y="114999"/>
                </a:lnTo>
                <a:lnTo>
                  <a:pt x="1460921" y="151173"/>
                </a:lnTo>
                <a:lnTo>
                  <a:pt x="1495948" y="190458"/>
                </a:lnTo>
                <a:lnTo>
                  <a:pt x="1508096" y="232199"/>
                </a:lnTo>
                <a:lnTo>
                  <a:pt x="1495948" y="273940"/>
                </a:lnTo>
                <a:lnTo>
                  <a:pt x="1460921" y="313225"/>
                </a:lnTo>
                <a:lnTo>
                  <a:pt x="1405147" y="349399"/>
                </a:lnTo>
                <a:lnTo>
                  <a:pt x="1370144" y="366114"/>
                </a:lnTo>
                <a:lnTo>
                  <a:pt x="1330754" y="381806"/>
                </a:lnTo>
                <a:lnTo>
                  <a:pt x="1287241" y="396392"/>
                </a:lnTo>
                <a:lnTo>
                  <a:pt x="1239872" y="409791"/>
                </a:lnTo>
                <a:lnTo>
                  <a:pt x="1188913" y="421921"/>
                </a:lnTo>
                <a:lnTo>
                  <a:pt x="1134631" y="432699"/>
                </a:lnTo>
                <a:lnTo>
                  <a:pt x="1077291" y="442043"/>
                </a:lnTo>
                <a:lnTo>
                  <a:pt x="1017160" y="449873"/>
                </a:lnTo>
                <a:lnTo>
                  <a:pt x="954504" y="456105"/>
                </a:lnTo>
                <a:lnTo>
                  <a:pt x="889589" y="460658"/>
                </a:lnTo>
                <a:lnTo>
                  <a:pt x="822682" y="463450"/>
                </a:lnTo>
                <a:lnTo>
                  <a:pt x="754048" y="464399"/>
                </a:lnTo>
                <a:lnTo>
                  <a:pt x="685414" y="463450"/>
                </a:lnTo>
                <a:lnTo>
                  <a:pt x="618507" y="460658"/>
                </a:lnTo>
                <a:lnTo>
                  <a:pt x="553592" y="456105"/>
                </a:lnTo>
                <a:lnTo>
                  <a:pt x="490936" y="449873"/>
                </a:lnTo>
                <a:lnTo>
                  <a:pt x="430805" y="442043"/>
                </a:lnTo>
                <a:lnTo>
                  <a:pt x="373465" y="432699"/>
                </a:lnTo>
                <a:lnTo>
                  <a:pt x="319183" y="421921"/>
                </a:lnTo>
                <a:lnTo>
                  <a:pt x="268224" y="409791"/>
                </a:lnTo>
                <a:lnTo>
                  <a:pt x="220855" y="396392"/>
                </a:lnTo>
                <a:lnTo>
                  <a:pt x="177342" y="381806"/>
                </a:lnTo>
                <a:lnTo>
                  <a:pt x="137952" y="366114"/>
                </a:lnTo>
                <a:lnTo>
                  <a:pt x="102949" y="349399"/>
                </a:lnTo>
                <a:lnTo>
                  <a:pt x="47175" y="313225"/>
                </a:lnTo>
                <a:lnTo>
                  <a:pt x="12148" y="273940"/>
                </a:lnTo>
                <a:lnTo>
                  <a:pt x="3081" y="253335"/>
                </a:lnTo>
                <a:lnTo>
                  <a:pt x="0" y="232199"/>
                </a:lnTo>
                <a:close/>
              </a:path>
            </a:pathLst>
          </a:custGeom>
          <a:ln w="38099">
            <a:solidFill>
              <a:srgbClr val="FF0000"/>
            </a:solidFill>
          </a:ln>
        </p:spPr>
        <p:txBody>
          <a:bodyPr wrap="square" lIns="0" tIns="0" rIns="0" bIns="0" rtlCol="0"/>
          <a:lstStyle/>
          <a:p>
            <a:endParaRPr/>
          </a:p>
        </p:txBody>
      </p:sp>
      <p:sp>
        <p:nvSpPr>
          <p:cNvPr id="6" name="object 6"/>
          <p:cNvSpPr txBox="1"/>
          <p:nvPr/>
        </p:nvSpPr>
        <p:spPr>
          <a:xfrm>
            <a:off x="942677" y="1436799"/>
            <a:ext cx="7945120" cy="3238194"/>
          </a:xfrm>
          <a:prstGeom prst="rect">
            <a:avLst/>
          </a:prstGeom>
        </p:spPr>
        <p:txBody>
          <a:bodyPr vert="horz" wrap="square" lIns="0" tIns="12700" rIns="0" bIns="0" rtlCol="0">
            <a:spAutoFit/>
          </a:bodyPr>
          <a:lstStyle/>
          <a:p>
            <a:pPr marL="1563370" marR="697865" indent="-1551305">
              <a:lnSpc>
                <a:spcPct val="113599"/>
              </a:lnSpc>
              <a:spcBef>
                <a:spcPts val="100"/>
              </a:spcBef>
            </a:pPr>
            <a:r>
              <a:rPr sz="2200" spc="-15" dirty="0">
                <a:latin typeface="+mj-lt"/>
                <a:cs typeface="Noto Sans"/>
              </a:rPr>
              <a:t>Each AWS Lambda Function </a:t>
            </a:r>
            <a:r>
              <a:rPr sz="2200" spc="-10" dirty="0">
                <a:latin typeface="+mj-lt"/>
                <a:cs typeface="Noto Sans"/>
              </a:rPr>
              <a:t>is </a:t>
            </a:r>
            <a:r>
              <a:rPr sz="2200" spc="-15" dirty="0">
                <a:latin typeface="+mj-lt"/>
                <a:cs typeface="Noto Sans"/>
              </a:rPr>
              <a:t>responsible for </a:t>
            </a:r>
            <a:r>
              <a:rPr sz="2200" spc="-10" dirty="0">
                <a:latin typeface="+mj-lt"/>
                <a:cs typeface="Noto Sans"/>
              </a:rPr>
              <a:t>one </a:t>
            </a:r>
            <a:r>
              <a:rPr sz="2200" spc="-45" dirty="0">
                <a:latin typeface="+mj-lt"/>
                <a:cs typeface="Noto Sans"/>
              </a:rPr>
              <a:t>thing  </a:t>
            </a:r>
            <a:r>
              <a:rPr sz="2200" spc="-40" dirty="0">
                <a:latin typeface="+mj-lt"/>
                <a:cs typeface="Noto Sans"/>
              </a:rPr>
              <a:t>(like </a:t>
            </a:r>
            <a:r>
              <a:rPr sz="2200" spc="-35" dirty="0">
                <a:latin typeface="+mj-lt"/>
                <a:cs typeface="Noto Sans"/>
              </a:rPr>
              <a:t>returning </a:t>
            </a:r>
            <a:r>
              <a:rPr sz="2200" spc="-15" dirty="0" smtClean="0">
                <a:latin typeface="+mj-lt"/>
                <a:cs typeface="Noto Sans"/>
              </a:rPr>
              <a:t>facts</a:t>
            </a:r>
            <a:r>
              <a:rPr sz="2200" spc="-75" dirty="0" smtClean="0">
                <a:latin typeface="+mj-lt"/>
                <a:cs typeface="Noto Sans"/>
              </a:rPr>
              <a:t>!).</a:t>
            </a:r>
            <a:endParaRPr sz="2200" dirty="0">
              <a:latin typeface="+mj-lt"/>
              <a:cs typeface="Noto Sans"/>
            </a:endParaRPr>
          </a:p>
          <a:p>
            <a:pPr marL="5939155">
              <a:lnSpc>
                <a:spcPct val="100000"/>
              </a:lnSpc>
            </a:pPr>
            <a:endParaRPr lang="en-US" sz="3000" dirty="0">
              <a:latin typeface="+mj-lt"/>
              <a:cs typeface="Times New Roman"/>
            </a:endParaRPr>
          </a:p>
          <a:p>
            <a:pPr marL="5939155">
              <a:lnSpc>
                <a:spcPct val="100000"/>
              </a:lnSpc>
            </a:pPr>
            <a:endParaRPr lang="en-US" sz="3000" b="1" spc="60" dirty="0">
              <a:solidFill>
                <a:srgbClr val="5DA5E4"/>
              </a:solidFill>
              <a:latin typeface="+mj-lt"/>
              <a:cs typeface="Times New Roman"/>
            </a:endParaRPr>
          </a:p>
          <a:p>
            <a:pPr marL="5939155">
              <a:lnSpc>
                <a:spcPct val="100000"/>
              </a:lnSpc>
            </a:pPr>
            <a:r>
              <a:rPr sz="2400" b="1" spc="60" dirty="0" smtClean="0">
                <a:solidFill>
                  <a:srgbClr val="5DA5E4"/>
                </a:solidFill>
                <a:latin typeface="+mj-lt"/>
                <a:cs typeface="Arial"/>
              </a:rPr>
              <a:t>Instructions</a:t>
            </a:r>
            <a:endParaRPr sz="2400" dirty="0">
              <a:latin typeface="+mj-lt"/>
              <a:cs typeface="Arial"/>
            </a:endParaRPr>
          </a:p>
          <a:p>
            <a:pPr marL="5701665" marR="5080">
              <a:lnSpc>
                <a:spcPct val="115599"/>
              </a:lnSpc>
              <a:spcBef>
                <a:spcPts val="705"/>
              </a:spcBef>
            </a:pPr>
            <a:r>
              <a:rPr sz="2000" spc="-15" dirty="0">
                <a:latin typeface="+mj-lt"/>
                <a:cs typeface="Noto Sans"/>
              </a:rPr>
              <a:t>Click </a:t>
            </a:r>
            <a:r>
              <a:rPr sz="2000" spc="-55" dirty="0">
                <a:latin typeface="+mj-lt"/>
                <a:cs typeface="Noto Sans"/>
              </a:rPr>
              <a:t>“Create </a:t>
            </a:r>
            <a:r>
              <a:rPr sz="2000" spc="-10" dirty="0">
                <a:latin typeface="+mj-lt"/>
                <a:cs typeface="Noto Sans"/>
              </a:rPr>
              <a:t>a  </a:t>
            </a:r>
            <a:r>
              <a:rPr sz="2000" spc="-50" dirty="0">
                <a:latin typeface="+mj-lt"/>
                <a:cs typeface="Noto Sans"/>
              </a:rPr>
              <a:t>Function” </a:t>
            </a:r>
            <a:r>
              <a:rPr sz="2000" spc="-15" dirty="0">
                <a:latin typeface="+mj-lt"/>
                <a:cs typeface="Noto Sans"/>
              </a:rPr>
              <a:t>to create  your first</a:t>
            </a:r>
            <a:r>
              <a:rPr sz="2000" spc="-50" dirty="0">
                <a:latin typeface="+mj-lt"/>
                <a:cs typeface="Noto Sans"/>
              </a:rPr>
              <a:t> </a:t>
            </a:r>
            <a:r>
              <a:rPr sz="2000" spc="-40" dirty="0">
                <a:latin typeface="+mj-lt"/>
                <a:cs typeface="Noto Sans"/>
              </a:rPr>
              <a:t>function!</a:t>
            </a:r>
            <a:endParaRPr sz="2000" dirty="0">
              <a:latin typeface="+mj-lt"/>
              <a:cs typeface="Noto Sans"/>
            </a:endParaRPr>
          </a:p>
        </p:txBody>
      </p:sp>
    </p:spTree>
    <p:extLst>
      <p:ext uri="{BB962C8B-B14F-4D97-AF65-F5344CB8AC3E}">
        <p14:creationId xmlns:p14="http://schemas.microsoft.com/office/powerpoint/2010/main" val="5267104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084425" y="2253234"/>
            <a:ext cx="7181880" cy="4604766"/>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279622" y="221427"/>
            <a:ext cx="3730625" cy="482600"/>
          </a:xfrm>
          <a:prstGeom prst="rect">
            <a:avLst/>
          </a:prstGeom>
        </p:spPr>
        <p:txBody>
          <a:bodyPr vert="horz" wrap="square" lIns="0" tIns="12700" rIns="0" bIns="0" rtlCol="0">
            <a:spAutoFit/>
          </a:bodyPr>
          <a:lstStyle/>
          <a:p>
            <a:pPr marL="12700">
              <a:lnSpc>
                <a:spcPct val="100000"/>
              </a:lnSpc>
              <a:spcBef>
                <a:spcPts val="100"/>
              </a:spcBef>
            </a:pPr>
            <a:r>
              <a:rPr spc="-30" dirty="0"/>
              <a:t>Choose </a:t>
            </a:r>
            <a:r>
              <a:rPr spc="140" dirty="0"/>
              <a:t>a</a:t>
            </a:r>
            <a:r>
              <a:rPr spc="-135" dirty="0"/>
              <a:t> </a:t>
            </a:r>
            <a:r>
              <a:rPr spc="90" dirty="0"/>
              <a:t>Blueprint.</a:t>
            </a:r>
          </a:p>
        </p:txBody>
      </p:sp>
      <p:sp>
        <p:nvSpPr>
          <p:cNvPr id="5" name="object 5"/>
          <p:cNvSpPr/>
          <p:nvPr/>
        </p:nvSpPr>
        <p:spPr>
          <a:xfrm>
            <a:off x="4912780" y="5725365"/>
            <a:ext cx="1614805" cy="542925"/>
          </a:xfrm>
          <a:custGeom>
            <a:avLst/>
            <a:gdLst/>
            <a:ahLst/>
            <a:cxnLst/>
            <a:rect l="l" t="t" r="r" b="b"/>
            <a:pathLst>
              <a:path w="1614804" h="542925">
                <a:moveTo>
                  <a:pt x="0" y="271199"/>
                </a:moveTo>
                <a:lnTo>
                  <a:pt x="2963" y="247799"/>
                </a:lnTo>
                <a:lnTo>
                  <a:pt x="11691" y="224953"/>
                </a:lnTo>
                <a:lnTo>
                  <a:pt x="45474" y="181242"/>
                </a:lnTo>
                <a:lnTo>
                  <a:pt x="99409" y="140720"/>
                </a:lnTo>
                <a:lnTo>
                  <a:pt x="133328" y="121857"/>
                </a:lnTo>
                <a:lnTo>
                  <a:pt x="171558" y="104036"/>
                </a:lnTo>
                <a:lnTo>
                  <a:pt x="213856" y="87337"/>
                </a:lnTo>
                <a:lnTo>
                  <a:pt x="259981" y="71842"/>
                </a:lnTo>
                <a:lnTo>
                  <a:pt x="309689" y="57632"/>
                </a:lnTo>
                <a:lnTo>
                  <a:pt x="362740" y="44790"/>
                </a:lnTo>
                <a:lnTo>
                  <a:pt x="418889" y="33395"/>
                </a:lnTo>
                <a:lnTo>
                  <a:pt x="477895" y="23530"/>
                </a:lnTo>
                <a:lnTo>
                  <a:pt x="539516" y="15276"/>
                </a:lnTo>
                <a:lnTo>
                  <a:pt x="603509" y="8715"/>
                </a:lnTo>
                <a:lnTo>
                  <a:pt x="669632" y="3927"/>
                </a:lnTo>
                <a:lnTo>
                  <a:pt x="737642" y="995"/>
                </a:lnTo>
                <a:lnTo>
                  <a:pt x="807298" y="0"/>
                </a:lnTo>
                <a:lnTo>
                  <a:pt x="876953" y="995"/>
                </a:lnTo>
                <a:lnTo>
                  <a:pt x="944964" y="3927"/>
                </a:lnTo>
                <a:lnTo>
                  <a:pt x="1011087" y="8715"/>
                </a:lnTo>
                <a:lnTo>
                  <a:pt x="1075080" y="15276"/>
                </a:lnTo>
                <a:lnTo>
                  <a:pt x="1136700" y="23530"/>
                </a:lnTo>
                <a:lnTo>
                  <a:pt x="1195707" y="33395"/>
                </a:lnTo>
                <a:lnTo>
                  <a:pt x="1251856" y="44790"/>
                </a:lnTo>
                <a:lnTo>
                  <a:pt x="1304906" y="57632"/>
                </a:lnTo>
                <a:lnTo>
                  <a:pt x="1354615" y="71842"/>
                </a:lnTo>
                <a:lnTo>
                  <a:pt x="1400740" y="87337"/>
                </a:lnTo>
                <a:lnTo>
                  <a:pt x="1443038" y="104036"/>
                </a:lnTo>
                <a:lnTo>
                  <a:pt x="1481268" y="121857"/>
                </a:lnTo>
                <a:lnTo>
                  <a:pt x="1515187" y="140720"/>
                </a:lnTo>
                <a:lnTo>
                  <a:pt x="1569122" y="181242"/>
                </a:lnTo>
                <a:lnTo>
                  <a:pt x="1602904" y="224953"/>
                </a:lnTo>
                <a:lnTo>
                  <a:pt x="1614596" y="271199"/>
                </a:lnTo>
                <a:lnTo>
                  <a:pt x="1602904" y="317445"/>
                </a:lnTo>
                <a:lnTo>
                  <a:pt x="1569122" y="361156"/>
                </a:lnTo>
                <a:lnTo>
                  <a:pt x="1515187" y="401678"/>
                </a:lnTo>
                <a:lnTo>
                  <a:pt x="1481268" y="420541"/>
                </a:lnTo>
                <a:lnTo>
                  <a:pt x="1443038" y="438362"/>
                </a:lnTo>
                <a:lnTo>
                  <a:pt x="1400740" y="455061"/>
                </a:lnTo>
                <a:lnTo>
                  <a:pt x="1354615" y="470556"/>
                </a:lnTo>
                <a:lnTo>
                  <a:pt x="1304906" y="484766"/>
                </a:lnTo>
                <a:lnTo>
                  <a:pt x="1251856" y="497608"/>
                </a:lnTo>
                <a:lnTo>
                  <a:pt x="1195707" y="509003"/>
                </a:lnTo>
                <a:lnTo>
                  <a:pt x="1136700" y="518868"/>
                </a:lnTo>
                <a:lnTo>
                  <a:pt x="1075080" y="527122"/>
                </a:lnTo>
                <a:lnTo>
                  <a:pt x="1011087" y="533683"/>
                </a:lnTo>
                <a:lnTo>
                  <a:pt x="944964" y="538471"/>
                </a:lnTo>
                <a:lnTo>
                  <a:pt x="876953" y="541403"/>
                </a:lnTo>
                <a:lnTo>
                  <a:pt x="807298" y="542398"/>
                </a:lnTo>
                <a:lnTo>
                  <a:pt x="737642" y="541403"/>
                </a:lnTo>
                <a:lnTo>
                  <a:pt x="669632" y="538471"/>
                </a:lnTo>
                <a:lnTo>
                  <a:pt x="603509" y="533683"/>
                </a:lnTo>
                <a:lnTo>
                  <a:pt x="539516" y="527122"/>
                </a:lnTo>
                <a:lnTo>
                  <a:pt x="477895" y="518868"/>
                </a:lnTo>
                <a:lnTo>
                  <a:pt x="418889" y="509003"/>
                </a:lnTo>
                <a:lnTo>
                  <a:pt x="362740" y="497608"/>
                </a:lnTo>
                <a:lnTo>
                  <a:pt x="309689" y="484766"/>
                </a:lnTo>
                <a:lnTo>
                  <a:pt x="259981" y="470556"/>
                </a:lnTo>
                <a:lnTo>
                  <a:pt x="213856" y="455061"/>
                </a:lnTo>
                <a:lnTo>
                  <a:pt x="171558" y="438362"/>
                </a:lnTo>
                <a:lnTo>
                  <a:pt x="133328" y="420541"/>
                </a:lnTo>
                <a:lnTo>
                  <a:pt x="99409" y="401678"/>
                </a:lnTo>
                <a:lnTo>
                  <a:pt x="45474" y="361156"/>
                </a:lnTo>
                <a:lnTo>
                  <a:pt x="11691" y="317445"/>
                </a:lnTo>
                <a:lnTo>
                  <a:pt x="2963" y="294598"/>
                </a:lnTo>
                <a:lnTo>
                  <a:pt x="0" y="271199"/>
                </a:lnTo>
                <a:close/>
              </a:path>
            </a:pathLst>
          </a:custGeom>
          <a:ln w="38099">
            <a:solidFill>
              <a:srgbClr val="FF0000"/>
            </a:solidFill>
          </a:ln>
        </p:spPr>
        <p:txBody>
          <a:bodyPr wrap="square" lIns="0" tIns="0" rIns="0" bIns="0" rtlCol="0"/>
          <a:lstStyle/>
          <a:p>
            <a:endParaRPr/>
          </a:p>
        </p:txBody>
      </p:sp>
      <p:sp>
        <p:nvSpPr>
          <p:cNvPr id="6" name="object 6"/>
          <p:cNvSpPr txBox="1"/>
          <p:nvPr/>
        </p:nvSpPr>
        <p:spPr>
          <a:xfrm>
            <a:off x="1233143" y="1129644"/>
            <a:ext cx="6671945" cy="938530"/>
          </a:xfrm>
          <a:prstGeom prst="rect">
            <a:avLst/>
          </a:prstGeom>
        </p:spPr>
        <p:txBody>
          <a:bodyPr vert="horz" wrap="square" lIns="0" tIns="12700" rIns="0" bIns="0" rtlCol="0">
            <a:spAutoFit/>
          </a:bodyPr>
          <a:lstStyle/>
          <a:p>
            <a:pPr marL="5715" algn="ctr">
              <a:lnSpc>
                <a:spcPct val="100000"/>
              </a:lnSpc>
              <a:spcBef>
                <a:spcPts val="100"/>
              </a:spcBef>
            </a:pPr>
            <a:r>
              <a:rPr sz="2400" b="1" spc="60" dirty="0">
                <a:solidFill>
                  <a:srgbClr val="5DA5E4"/>
                </a:solidFill>
                <a:latin typeface="Arial"/>
                <a:cs typeface="Arial"/>
              </a:rPr>
              <a:t>Instructions</a:t>
            </a:r>
            <a:endParaRPr sz="2400" dirty="0">
              <a:latin typeface="Arial"/>
              <a:cs typeface="Arial"/>
            </a:endParaRPr>
          </a:p>
          <a:p>
            <a:pPr algn="ctr">
              <a:lnSpc>
                <a:spcPct val="100000"/>
              </a:lnSpc>
              <a:spcBef>
                <a:spcPts val="1664"/>
              </a:spcBef>
            </a:pPr>
            <a:r>
              <a:rPr sz="2200" spc="-15" dirty="0">
                <a:latin typeface="Noto Sans"/>
                <a:cs typeface="Noto Sans"/>
              </a:rPr>
              <a:t>Select </a:t>
            </a:r>
            <a:r>
              <a:rPr sz="2200" spc="-45" dirty="0">
                <a:latin typeface="Noto Sans"/>
                <a:cs typeface="Noto Sans"/>
              </a:rPr>
              <a:t>“alexa-skill-kit-sdk-factskill” </a:t>
            </a:r>
            <a:r>
              <a:rPr sz="2200" spc="-15" dirty="0">
                <a:latin typeface="Noto Sans"/>
                <a:cs typeface="Noto Sans"/>
              </a:rPr>
              <a:t>from the</a:t>
            </a:r>
            <a:r>
              <a:rPr sz="2200" spc="125" dirty="0">
                <a:latin typeface="Noto Sans"/>
                <a:cs typeface="Noto Sans"/>
              </a:rPr>
              <a:t> </a:t>
            </a:r>
            <a:r>
              <a:rPr sz="2200" spc="-10" dirty="0">
                <a:latin typeface="Noto Sans"/>
                <a:cs typeface="Noto Sans"/>
              </a:rPr>
              <a:t>options.</a:t>
            </a:r>
            <a:endParaRPr sz="2200" dirty="0">
              <a:latin typeface="Noto Sans"/>
              <a:cs typeface="Noto Sans"/>
            </a:endParaRPr>
          </a:p>
        </p:txBody>
      </p:sp>
    </p:spTree>
    <p:extLst>
      <p:ext uri="{BB962C8B-B14F-4D97-AF65-F5344CB8AC3E}">
        <p14:creationId xmlns:p14="http://schemas.microsoft.com/office/powerpoint/2010/main" val="27125146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07756" y="186911"/>
            <a:ext cx="4219575" cy="482600"/>
          </a:xfrm>
          <a:prstGeom prst="rect">
            <a:avLst/>
          </a:prstGeom>
        </p:spPr>
        <p:txBody>
          <a:bodyPr vert="horz" wrap="square" lIns="0" tIns="12700" rIns="0" bIns="0" rtlCol="0">
            <a:spAutoFit/>
          </a:bodyPr>
          <a:lstStyle/>
          <a:p>
            <a:pPr marL="12700">
              <a:lnSpc>
                <a:spcPct val="100000"/>
              </a:lnSpc>
              <a:spcBef>
                <a:spcPts val="100"/>
              </a:spcBef>
            </a:pPr>
            <a:r>
              <a:rPr spc="15" dirty="0"/>
              <a:t>Set </a:t>
            </a:r>
            <a:r>
              <a:rPr spc="-55" dirty="0"/>
              <a:t>Basic</a:t>
            </a:r>
            <a:r>
              <a:rPr spc="-180" dirty="0"/>
              <a:t> </a:t>
            </a:r>
            <a:r>
              <a:rPr spc="130" dirty="0"/>
              <a:t>Information.</a:t>
            </a:r>
          </a:p>
        </p:txBody>
      </p:sp>
      <p:sp>
        <p:nvSpPr>
          <p:cNvPr id="4" name="object 4"/>
          <p:cNvSpPr/>
          <p:nvPr/>
        </p:nvSpPr>
        <p:spPr>
          <a:xfrm>
            <a:off x="1661871" y="2390145"/>
            <a:ext cx="6144712" cy="446784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945195" y="5348814"/>
            <a:ext cx="1614805" cy="318135"/>
          </a:xfrm>
          <a:custGeom>
            <a:avLst/>
            <a:gdLst/>
            <a:ahLst/>
            <a:cxnLst/>
            <a:rect l="l" t="t" r="r" b="b"/>
            <a:pathLst>
              <a:path w="1614804" h="318135">
                <a:moveTo>
                  <a:pt x="0" y="158999"/>
                </a:moveTo>
                <a:lnTo>
                  <a:pt x="3299" y="144525"/>
                </a:lnTo>
                <a:lnTo>
                  <a:pt x="13006" y="130416"/>
                </a:lnTo>
                <a:lnTo>
                  <a:pt x="50506" y="103514"/>
                </a:lnTo>
                <a:lnTo>
                  <a:pt x="110219" y="78744"/>
                </a:lnTo>
                <a:lnTo>
                  <a:pt x="147693" y="67298"/>
                </a:lnTo>
                <a:lnTo>
                  <a:pt x="189866" y="56553"/>
                </a:lnTo>
                <a:lnTo>
                  <a:pt x="236452" y="46565"/>
                </a:lnTo>
                <a:lnTo>
                  <a:pt x="287166" y="37390"/>
                </a:lnTo>
                <a:lnTo>
                  <a:pt x="341723" y="29085"/>
                </a:lnTo>
                <a:lnTo>
                  <a:pt x="399839" y="21705"/>
                </a:lnTo>
                <a:lnTo>
                  <a:pt x="461228" y="15307"/>
                </a:lnTo>
                <a:lnTo>
                  <a:pt x="525605" y="9946"/>
                </a:lnTo>
                <a:lnTo>
                  <a:pt x="592686" y="5678"/>
                </a:lnTo>
                <a:lnTo>
                  <a:pt x="662185" y="2561"/>
                </a:lnTo>
                <a:lnTo>
                  <a:pt x="733817" y="649"/>
                </a:lnTo>
                <a:lnTo>
                  <a:pt x="807298" y="0"/>
                </a:lnTo>
                <a:lnTo>
                  <a:pt x="880777" y="649"/>
                </a:lnTo>
                <a:lnTo>
                  <a:pt x="952408" y="2561"/>
                </a:lnTo>
                <a:lnTo>
                  <a:pt x="1021906" y="5678"/>
                </a:lnTo>
                <a:lnTo>
                  <a:pt x="1088987" y="9946"/>
                </a:lnTo>
                <a:lnTo>
                  <a:pt x="1153364" y="15307"/>
                </a:lnTo>
                <a:lnTo>
                  <a:pt x="1214753" y="21705"/>
                </a:lnTo>
                <a:lnTo>
                  <a:pt x="1272868" y="29085"/>
                </a:lnTo>
                <a:lnTo>
                  <a:pt x="1327426" y="37390"/>
                </a:lnTo>
                <a:lnTo>
                  <a:pt x="1378140" y="46565"/>
                </a:lnTo>
                <a:lnTo>
                  <a:pt x="1424727" y="56553"/>
                </a:lnTo>
                <a:lnTo>
                  <a:pt x="1466900" y="67298"/>
                </a:lnTo>
                <a:lnTo>
                  <a:pt x="1504374" y="78744"/>
                </a:lnTo>
                <a:lnTo>
                  <a:pt x="1564089" y="103514"/>
                </a:lnTo>
                <a:lnTo>
                  <a:pt x="1601589" y="130416"/>
                </a:lnTo>
                <a:lnTo>
                  <a:pt x="1614596" y="158999"/>
                </a:lnTo>
                <a:lnTo>
                  <a:pt x="1585758" y="201263"/>
                </a:lnTo>
                <a:lnTo>
                  <a:pt x="1536866" y="227153"/>
                </a:lnTo>
                <a:lnTo>
                  <a:pt x="1466900" y="250690"/>
                </a:lnTo>
                <a:lnTo>
                  <a:pt x="1424727" y="261435"/>
                </a:lnTo>
                <a:lnTo>
                  <a:pt x="1378140" y="271424"/>
                </a:lnTo>
                <a:lnTo>
                  <a:pt x="1327426" y="280600"/>
                </a:lnTo>
                <a:lnTo>
                  <a:pt x="1272868" y="288906"/>
                </a:lnTo>
                <a:lnTo>
                  <a:pt x="1214753" y="296288"/>
                </a:lnTo>
                <a:lnTo>
                  <a:pt x="1153364" y="302688"/>
                </a:lnTo>
                <a:lnTo>
                  <a:pt x="1088987" y="308050"/>
                </a:lnTo>
                <a:lnTo>
                  <a:pt x="1021906" y="312318"/>
                </a:lnTo>
                <a:lnTo>
                  <a:pt x="952408" y="315437"/>
                </a:lnTo>
                <a:lnTo>
                  <a:pt x="880777" y="317349"/>
                </a:lnTo>
                <a:lnTo>
                  <a:pt x="807298" y="317999"/>
                </a:lnTo>
                <a:lnTo>
                  <a:pt x="733817" y="317349"/>
                </a:lnTo>
                <a:lnTo>
                  <a:pt x="662185" y="315437"/>
                </a:lnTo>
                <a:lnTo>
                  <a:pt x="592686" y="312318"/>
                </a:lnTo>
                <a:lnTo>
                  <a:pt x="525605" y="308050"/>
                </a:lnTo>
                <a:lnTo>
                  <a:pt x="461228" y="302688"/>
                </a:lnTo>
                <a:lnTo>
                  <a:pt x="399839" y="296288"/>
                </a:lnTo>
                <a:lnTo>
                  <a:pt x="341723" y="288906"/>
                </a:lnTo>
                <a:lnTo>
                  <a:pt x="287166" y="280600"/>
                </a:lnTo>
                <a:lnTo>
                  <a:pt x="236452" y="271424"/>
                </a:lnTo>
                <a:lnTo>
                  <a:pt x="189866" y="261435"/>
                </a:lnTo>
                <a:lnTo>
                  <a:pt x="147693" y="250690"/>
                </a:lnTo>
                <a:lnTo>
                  <a:pt x="110219" y="239243"/>
                </a:lnTo>
                <a:lnTo>
                  <a:pt x="50506" y="214474"/>
                </a:lnTo>
                <a:lnTo>
                  <a:pt x="13006" y="187576"/>
                </a:lnTo>
                <a:lnTo>
                  <a:pt x="3299" y="173469"/>
                </a:lnTo>
                <a:lnTo>
                  <a:pt x="0" y="158999"/>
                </a:lnTo>
                <a:close/>
              </a:path>
            </a:pathLst>
          </a:custGeom>
          <a:ln w="38099">
            <a:solidFill>
              <a:srgbClr val="FF0000"/>
            </a:solidFill>
          </a:ln>
        </p:spPr>
        <p:txBody>
          <a:bodyPr wrap="square" lIns="0" tIns="0" rIns="0" bIns="0" rtlCol="0"/>
          <a:lstStyle/>
          <a:p>
            <a:endParaRPr/>
          </a:p>
        </p:txBody>
      </p:sp>
      <p:sp>
        <p:nvSpPr>
          <p:cNvPr id="6" name="object 6"/>
          <p:cNvSpPr txBox="1"/>
          <p:nvPr/>
        </p:nvSpPr>
        <p:spPr>
          <a:xfrm>
            <a:off x="381334" y="1177720"/>
            <a:ext cx="8399780" cy="704215"/>
          </a:xfrm>
          <a:prstGeom prst="rect">
            <a:avLst/>
          </a:prstGeom>
        </p:spPr>
        <p:txBody>
          <a:bodyPr vert="horz" wrap="square" lIns="0" tIns="12700" rIns="0" bIns="0" rtlCol="0">
            <a:spAutoFit/>
          </a:bodyPr>
          <a:lstStyle/>
          <a:p>
            <a:pPr marL="8890" algn="ctr">
              <a:lnSpc>
                <a:spcPts val="2790"/>
              </a:lnSpc>
              <a:spcBef>
                <a:spcPts val="100"/>
              </a:spcBef>
            </a:pPr>
            <a:r>
              <a:rPr sz="2400" b="1" spc="60" dirty="0">
                <a:solidFill>
                  <a:srgbClr val="5DA5E4"/>
                </a:solidFill>
                <a:latin typeface="Arial"/>
                <a:cs typeface="Arial"/>
              </a:rPr>
              <a:t>Instructions</a:t>
            </a:r>
            <a:endParaRPr sz="2400" dirty="0">
              <a:latin typeface="Arial"/>
              <a:cs typeface="Arial"/>
            </a:endParaRPr>
          </a:p>
          <a:p>
            <a:pPr algn="ctr">
              <a:lnSpc>
                <a:spcPts val="2550"/>
              </a:lnSpc>
            </a:pPr>
            <a:r>
              <a:rPr sz="2200" spc="-15" dirty="0">
                <a:latin typeface="Noto Sans"/>
                <a:cs typeface="Noto Sans"/>
              </a:rPr>
              <a:t>Enter a name, select </a:t>
            </a:r>
            <a:r>
              <a:rPr sz="2200" spc="-60" dirty="0">
                <a:latin typeface="Noto Sans"/>
                <a:cs typeface="Noto Sans"/>
              </a:rPr>
              <a:t>“Create </a:t>
            </a:r>
            <a:r>
              <a:rPr sz="2200" spc="-15" dirty="0">
                <a:latin typeface="Noto Sans"/>
                <a:cs typeface="Noto Sans"/>
              </a:rPr>
              <a:t>a custom </a:t>
            </a:r>
            <a:r>
              <a:rPr sz="2200" spc="-70" dirty="0">
                <a:latin typeface="Noto Sans"/>
                <a:cs typeface="Noto Sans"/>
              </a:rPr>
              <a:t>role,” </a:t>
            </a:r>
            <a:r>
              <a:rPr sz="2200" spc="-15" dirty="0">
                <a:latin typeface="Noto Sans"/>
                <a:cs typeface="Noto Sans"/>
              </a:rPr>
              <a:t>and name your</a:t>
            </a:r>
            <a:r>
              <a:rPr sz="2200" spc="200" dirty="0">
                <a:latin typeface="Noto Sans"/>
                <a:cs typeface="Noto Sans"/>
              </a:rPr>
              <a:t> </a:t>
            </a:r>
            <a:r>
              <a:rPr sz="2200" spc="-15" dirty="0">
                <a:latin typeface="Noto Sans"/>
                <a:cs typeface="Noto Sans"/>
              </a:rPr>
              <a:t>role.</a:t>
            </a:r>
            <a:endParaRPr sz="2200" dirty="0">
              <a:latin typeface="Noto Sans"/>
              <a:cs typeface="Noto Sans"/>
            </a:endParaRPr>
          </a:p>
        </p:txBody>
      </p:sp>
    </p:spTree>
    <p:extLst>
      <p:ext uri="{BB962C8B-B14F-4D97-AF65-F5344CB8AC3E}">
        <p14:creationId xmlns:p14="http://schemas.microsoft.com/office/powerpoint/2010/main" val="4016091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0040" y="302132"/>
            <a:ext cx="3866515" cy="351378"/>
          </a:xfrm>
          <a:prstGeom prst="rect">
            <a:avLst/>
          </a:prstGeom>
        </p:spPr>
        <p:txBody>
          <a:bodyPr vert="horz" wrap="square" lIns="0" tIns="12700" rIns="0" bIns="0" rtlCol="0">
            <a:spAutoFit/>
          </a:bodyPr>
          <a:lstStyle/>
          <a:p>
            <a:pPr marL="12700">
              <a:lnSpc>
                <a:spcPct val="100000"/>
              </a:lnSpc>
              <a:spcBef>
                <a:spcPts val="100"/>
              </a:spcBef>
            </a:pPr>
            <a:r>
              <a:rPr spc="85" dirty="0"/>
              <a:t>Create your </a:t>
            </a:r>
            <a:r>
              <a:rPr spc="114" dirty="0"/>
              <a:t>IAM</a:t>
            </a:r>
            <a:r>
              <a:rPr spc="-375" dirty="0"/>
              <a:t> </a:t>
            </a:r>
            <a:r>
              <a:rPr dirty="0"/>
              <a:t>Role.</a:t>
            </a:r>
          </a:p>
        </p:txBody>
      </p:sp>
      <p:sp>
        <p:nvSpPr>
          <p:cNvPr id="4" name="object 4"/>
          <p:cNvSpPr txBox="1"/>
          <p:nvPr/>
        </p:nvSpPr>
        <p:spPr>
          <a:xfrm>
            <a:off x="1458770" y="5628848"/>
            <a:ext cx="7005320" cy="787400"/>
          </a:xfrm>
          <a:prstGeom prst="rect">
            <a:avLst/>
          </a:prstGeom>
        </p:spPr>
        <p:txBody>
          <a:bodyPr vert="horz" wrap="square" lIns="0" tIns="12700" rIns="0" bIns="0" rtlCol="0">
            <a:spAutoFit/>
          </a:bodyPr>
          <a:lstStyle/>
          <a:p>
            <a:pPr marL="1249045" marR="5080" indent="-1236980">
              <a:lnSpc>
                <a:spcPct val="113599"/>
              </a:lnSpc>
              <a:spcBef>
                <a:spcPts val="100"/>
              </a:spcBef>
            </a:pPr>
            <a:r>
              <a:rPr sz="2200" spc="-15" dirty="0">
                <a:latin typeface="Noto Sans"/>
                <a:cs typeface="Noto Sans"/>
              </a:rPr>
              <a:t>Select </a:t>
            </a:r>
            <a:r>
              <a:rPr sz="2200" spc="-110" dirty="0">
                <a:latin typeface="Noto Sans"/>
                <a:cs typeface="Noto Sans"/>
              </a:rPr>
              <a:t>“Allow” </a:t>
            </a:r>
            <a:r>
              <a:rPr sz="2200" spc="-15" dirty="0">
                <a:latin typeface="Noto Sans"/>
                <a:cs typeface="Noto Sans"/>
              </a:rPr>
              <a:t>in the lower </a:t>
            </a:r>
            <a:r>
              <a:rPr sz="2200" spc="-45" dirty="0">
                <a:latin typeface="Noto Sans"/>
                <a:cs typeface="Noto Sans"/>
              </a:rPr>
              <a:t>right </a:t>
            </a:r>
            <a:r>
              <a:rPr sz="2200" spc="-15" dirty="0">
                <a:latin typeface="Noto Sans"/>
                <a:cs typeface="Noto Sans"/>
              </a:rPr>
              <a:t>corner and you </a:t>
            </a:r>
            <a:r>
              <a:rPr sz="2200" spc="-20" dirty="0">
                <a:latin typeface="Noto Sans"/>
                <a:cs typeface="Noto Sans"/>
              </a:rPr>
              <a:t>will </a:t>
            </a:r>
            <a:r>
              <a:rPr sz="2200" spc="-15" dirty="0">
                <a:latin typeface="Noto Sans"/>
                <a:cs typeface="Noto Sans"/>
              </a:rPr>
              <a:t>be  returned to your Lambda</a:t>
            </a:r>
            <a:r>
              <a:rPr sz="2200" spc="5" dirty="0">
                <a:latin typeface="Noto Sans"/>
                <a:cs typeface="Noto Sans"/>
              </a:rPr>
              <a:t> </a:t>
            </a:r>
            <a:r>
              <a:rPr sz="2200" spc="-15" dirty="0">
                <a:latin typeface="Noto Sans"/>
                <a:cs typeface="Noto Sans"/>
              </a:rPr>
              <a:t>function.</a:t>
            </a:r>
            <a:endParaRPr sz="2200" dirty="0">
              <a:latin typeface="Noto Sans"/>
              <a:cs typeface="Noto Sans"/>
            </a:endParaRPr>
          </a:p>
        </p:txBody>
      </p:sp>
      <p:sp>
        <p:nvSpPr>
          <p:cNvPr id="5" name="object 5"/>
          <p:cNvSpPr/>
          <p:nvPr/>
        </p:nvSpPr>
        <p:spPr>
          <a:xfrm>
            <a:off x="165374" y="2576434"/>
            <a:ext cx="8838267" cy="296410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55849" y="2566909"/>
            <a:ext cx="8858396" cy="2984174"/>
          </a:xfrm>
          <a:custGeom>
            <a:avLst/>
            <a:gdLst/>
            <a:ahLst/>
            <a:cxnLst/>
            <a:rect l="l" t="t" r="r" b="b"/>
            <a:pathLst>
              <a:path w="8486140" h="2858770">
                <a:moveTo>
                  <a:pt x="0" y="0"/>
                </a:moveTo>
                <a:lnTo>
                  <a:pt x="8485907" y="0"/>
                </a:lnTo>
                <a:lnTo>
                  <a:pt x="8485907" y="2858594"/>
                </a:lnTo>
                <a:lnTo>
                  <a:pt x="0" y="2858594"/>
                </a:lnTo>
                <a:lnTo>
                  <a:pt x="0" y="0"/>
                </a:lnTo>
                <a:close/>
              </a:path>
            </a:pathLst>
          </a:custGeom>
          <a:ln w="19049">
            <a:solidFill>
              <a:srgbClr val="595959"/>
            </a:solidFill>
          </a:ln>
        </p:spPr>
        <p:txBody>
          <a:bodyPr wrap="square" lIns="0" tIns="0" rIns="0" bIns="0" rtlCol="0"/>
          <a:lstStyle/>
          <a:p>
            <a:endParaRPr/>
          </a:p>
        </p:txBody>
      </p:sp>
      <p:sp>
        <p:nvSpPr>
          <p:cNvPr id="7" name="object 7"/>
          <p:cNvSpPr txBox="1">
            <a:spLocks noGrp="1"/>
          </p:cNvSpPr>
          <p:nvPr>
            <p:ph type="body" idx="1"/>
          </p:nvPr>
        </p:nvSpPr>
        <p:spPr>
          <a:xfrm>
            <a:off x="320040" y="961255"/>
            <a:ext cx="8503920" cy="1309798"/>
          </a:xfrm>
          <a:prstGeom prst="rect">
            <a:avLst/>
          </a:prstGeom>
        </p:spPr>
        <p:txBody>
          <a:bodyPr vert="horz" wrap="square" lIns="0" tIns="260811" rIns="0" bIns="0" rtlCol="0">
            <a:spAutoFit/>
          </a:bodyPr>
          <a:lstStyle/>
          <a:p>
            <a:pPr marL="0" marR="95250" indent="0" algn="ctr">
              <a:spcBef>
                <a:spcPts val="0"/>
              </a:spcBef>
              <a:spcAft>
                <a:spcPts val="0"/>
              </a:spcAft>
              <a:buNone/>
            </a:pPr>
            <a:r>
              <a:rPr sz="2400" b="1" spc="60" dirty="0">
                <a:solidFill>
                  <a:srgbClr val="5DA5E4"/>
                </a:solidFill>
                <a:cs typeface="Arial"/>
              </a:rPr>
              <a:t>Instructions</a:t>
            </a:r>
          </a:p>
          <a:p>
            <a:pPr marL="0" indent="0" algn="ctr">
              <a:spcBef>
                <a:spcPts val="0"/>
              </a:spcBef>
              <a:spcAft>
                <a:spcPts val="0"/>
              </a:spcAft>
              <a:buNone/>
            </a:pPr>
            <a:r>
              <a:rPr sz="2200" b="0" spc="-15" dirty="0">
                <a:solidFill>
                  <a:srgbClr val="000000"/>
                </a:solidFill>
                <a:cs typeface="Noto Sans"/>
              </a:rPr>
              <a:t>Select </a:t>
            </a:r>
            <a:r>
              <a:rPr sz="2200" b="0" spc="-45" dirty="0">
                <a:solidFill>
                  <a:srgbClr val="000000"/>
                </a:solidFill>
                <a:cs typeface="Noto Sans"/>
              </a:rPr>
              <a:t>"Create </a:t>
            </a:r>
            <a:r>
              <a:rPr sz="2200" b="0" spc="-15" dirty="0">
                <a:solidFill>
                  <a:srgbClr val="000000"/>
                </a:solidFill>
                <a:cs typeface="Noto Sans"/>
              </a:rPr>
              <a:t>a new </a:t>
            </a:r>
            <a:r>
              <a:rPr sz="2200" b="0" spc="-60" dirty="0">
                <a:solidFill>
                  <a:srgbClr val="000000"/>
                </a:solidFill>
                <a:cs typeface="Noto Sans"/>
              </a:rPr>
              <a:t>IAM </a:t>
            </a:r>
            <a:r>
              <a:rPr sz="2200" b="0" spc="-55" dirty="0">
                <a:solidFill>
                  <a:srgbClr val="000000"/>
                </a:solidFill>
                <a:cs typeface="Noto Sans"/>
              </a:rPr>
              <a:t>Role" </a:t>
            </a:r>
            <a:r>
              <a:rPr sz="2200" b="0" spc="-15" dirty="0">
                <a:solidFill>
                  <a:srgbClr val="000000"/>
                </a:solidFill>
                <a:cs typeface="Noto Sans"/>
              </a:rPr>
              <a:t>from dropdown</a:t>
            </a:r>
            <a:r>
              <a:rPr sz="2200" b="0" spc="140" dirty="0">
                <a:solidFill>
                  <a:srgbClr val="000000"/>
                </a:solidFill>
                <a:cs typeface="Noto Sans"/>
              </a:rPr>
              <a:t> </a:t>
            </a:r>
            <a:r>
              <a:rPr sz="2200" b="0" spc="-15" dirty="0">
                <a:solidFill>
                  <a:srgbClr val="000000"/>
                </a:solidFill>
                <a:cs typeface="Noto Sans"/>
              </a:rPr>
              <a:t>menu.</a:t>
            </a:r>
            <a:endParaRPr sz="2200" dirty="0">
              <a:cs typeface="Noto Sans"/>
            </a:endParaRPr>
          </a:p>
          <a:p>
            <a:pPr marL="0" indent="0" algn="ctr">
              <a:spcBef>
                <a:spcPts val="0"/>
              </a:spcBef>
              <a:spcAft>
                <a:spcPts val="0"/>
              </a:spcAft>
              <a:buNone/>
            </a:pPr>
            <a:r>
              <a:rPr sz="2200" b="0" spc="-15" dirty="0">
                <a:solidFill>
                  <a:srgbClr val="000000"/>
                </a:solidFill>
                <a:cs typeface="Noto Sans"/>
              </a:rPr>
              <a:t>Role Name </a:t>
            </a:r>
            <a:r>
              <a:rPr sz="2200" b="0" spc="-5" dirty="0">
                <a:solidFill>
                  <a:srgbClr val="000000"/>
                </a:solidFill>
                <a:cs typeface="Noto Sans"/>
              </a:rPr>
              <a:t>&amp; </a:t>
            </a:r>
            <a:r>
              <a:rPr sz="2200" b="0" spc="-15" dirty="0">
                <a:solidFill>
                  <a:srgbClr val="000000"/>
                </a:solidFill>
                <a:cs typeface="Noto Sans"/>
              </a:rPr>
              <a:t>policy </a:t>
            </a:r>
            <a:r>
              <a:rPr sz="2200" b="0" spc="-20" dirty="0">
                <a:solidFill>
                  <a:srgbClr val="000000"/>
                </a:solidFill>
                <a:cs typeface="Noto Sans"/>
              </a:rPr>
              <a:t>will automatically</a:t>
            </a:r>
            <a:r>
              <a:rPr sz="2200" b="0" spc="30" dirty="0">
                <a:solidFill>
                  <a:srgbClr val="000000"/>
                </a:solidFill>
                <a:cs typeface="Noto Sans"/>
              </a:rPr>
              <a:t> </a:t>
            </a:r>
            <a:r>
              <a:rPr sz="2200" b="0" spc="-15" dirty="0">
                <a:solidFill>
                  <a:srgbClr val="000000"/>
                </a:solidFill>
                <a:latin typeface="Noto Sans"/>
                <a:cs typeface="Noto Sans"/>
              </a:rPr>
              <a:t>populate.</a:t>
            </a:r>
            <a:endParaRPr sz="2200" dirty="0">
              <a:latin typeface="Noto Sans"/>
              <a:cs typeface="Noto Sans"/>
            </a:endParaRPr>
          </a:p>
        </p:txBody>
      </p:sp>
    </p:spTree>
    <p:extLst>
      <p:ext uri="{BB962C8B-B14F-4D97-AF65-F5344CB8AC3E}">
        <p14:creationId xmlns:p14="http://schemas.microsoft.com/office/powerpoint/2010/main" val="9592003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161537" y="109835"/>
            <a:ext cx="8820900" cy="824400"/>
          </a:xfrm>
          <a:prstGeom prst="rect">
            <a:avLst/>
          </a:prstGeom>
        </p:spPr>
        <p:txBody>
          <a:bodyPr lIns="91425" tIns="91425" rIns="91425" bIns="91425" anchor="ctr" anchorCtr="0">
            <a:noAutofit/>
          </a:bodyPr>
          <a:lstStyle/>
          <a:p>
            <a:pPr lvl="0" rtl="0">
              <a:spcBef>
                <a:spcPts val="0"/>
              </a:spcBef>
              <a:buNone/>
            </a:pPr>
            <a:r>
              <a:rPr lang="en" dirty="0"/>
              <a:t>Configure your Lambda Function</a:t>
            </a:r>
          </a:p>
        </p:txBody>
      </p:sp>
      <p:sp>
        <p:nvSpPr>
          <p:cNvPr id="260" name="Shape 260"/>
          <p:cNvSpPr txBox="1"/>
          <p:nvPr/>
        </p:nvSpPr>
        <p:spPr>
          <a:xfrm>
            <a:off x="841500" y="1472148"/>
            <a:ext cx="7461000" cy="1061700"/>
          </a:xfrm>
          <a:prstGeom prst="rect">
            <a:avLst/>
          </a:prstGeom>
          <a:noFill/>
          <a:ln>
            <a:noFill/>
          </a:ln>
        </p:spPr>
        <p:txBody>
          <a:bodyPr lIns="91425" tIns="91425" rIns="91425" bIns="91425" anchor="t" anchorCtr="0">
            <a:noAutofit/>
          </a:bodyPr>
          <a:lstStyle/>
          <a:p>
            <a:pPr lvl="0" algn="ctr" rtl="0">
              <a:lnSpc>
                <a:spcPct val="115000"/>
              </a:lnSpc>
              <a:spcBef>
                <a:spcPts val="0"/>
              </a:spcBef>
              <a:buNone/>
            </a:pPr>
            <a:r>
              <a:rPr lang="en" sz="2200">
                <a:solidFill>
                  <a:schemeClr val="dk1"/>
                </a:solidFill>
                <a:latin typeface="Open Sans"/>
                <a:ea typeface="Open Sans"/>
                <a:cs typeface="Open Sans"/>
                <a:sym typeface="Open Sans"/>
              </a:rPr>
              <a:t>Enter a Name, Description, and select "Node 6.1" as the Runtime for your skill as in the example.</a:t>
            </a:r>
          </a:p>
        </p:txBody>
      </p:sp>
      <p:pic>
        <p:nvPicPr>
          <p:cNvPr id="261" name="Shape 261"/>
          <p:cNvPicPr preferRelativeResize="0"/>
          <p:nvPr/>
        </p:nvPicPr>
        <p:blipFill>
          <a:blip r:embed="rId3">
            <a:alphaModFix/>
          </a:blip>
          <a:stretch>
            <a:fillRect/>
          </a:stretch>
        </p:blipFill>
        <p:spPr>
          <a:xfrm>
            <a:off x="595776" y="2637805"/>
            <a:ext cx="7952423" cy="2915889"/>
          </a:xfrm>
          <a:prstGeom prst="rect">
            <a:avLst/>
          </a:prstGeom>
          <a:noFill/>
          <a:ln w="19050" cap="flat" cmpd="sng">
            <a:solidFill>
              <a:schemeClr val="dk2"/>
            </a:solidFill>
            <a:prstDash val="solid"/>
            <a:round/>
            <a:headEnd type="none" w="med" len="med"/>
            <a:tailEnd type="none" w="med" len="med"/>
          </a:ln>
        </p:spPr>
      </p:pic>
    </p:spTree>
    <p:extLst>
      <p:ext uri="{BB962C8B-B14F-4D97-AF65-F5344CB8AC3E}">
        <p14:creationId xmlns:p14="http://schemas.microsoft.com/office/powerpoint/2010/main" val="32694428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72757" y="247977"/>
            <a:ext cx="6577965" cy="482600"/>
          </a:xfrm>
          <a:prstGeom prst="rect">
            <a:avLst/>
          </a:prstGeom>
        </p:spPr>
        <p:txBody>
          <a:bodyPr vert="horz" wrap="square" lIns="0" tIns="12700" rIns="0" bIns="0" rtlCol="0">
            <a:spAutoFit/>
          </a:bodyPr>
          <a:lstStyle/>
          <a:p>
            <a:pPr marL="12700">
              <a:lnSpc>
                <a:spcPct val="100000"/>
              </a:lnSpc>
              <a:spcBef>
                <a:spcPts val="100"/>
              </a:spcBef>
            </a:pPr>
            <a:r>
              <a:rPr spc="25" dirty="0"/>
              <a:t>Step </a:t>
            </a:r>
            <a:r>
              <a:rPr spc="-55" dirty="0"/>
              <a:t>1: </a:t>
            </a:r>
            <a:r>
              <a:rPr spc="90" dirty="0"/>
              <a:t>Download </a:t>
            </a:r>
            <a:r>
              <a:rPr spc="175" dirty="0"/>
              <a:t>the</a:t>
            </a:r>
            <a:r>
              <a:rPr spc="-484" dirty="0"/>
              <a:t> </a:t>
            </a:r>
            <a:r>
              <a:rPr spc="50" dirty="0"/>
              <a:t>Sample </a:t>
            </a:r>
            <a:r>
              <a:rPr spc="-20" dirty="0"/>
              <a:t>Code</a:t>
            </a:r>
          </a:p>
        </p:txBody>
      </p:sp>
      <p:sp>
        <p:nvSpPr>
          <p:cNvPr id="4" name="object 4"/>
          <p:cNvSpPr txBox="1"/>
          <p:nvPr/>
        </p:nvSpPr>
        <p:spPr>
          <a:xfrm>
            <a:off x="1871498" y="1493013"/>
            <a:ext cx="5396865" cy="1182375"/>
          </a:xfrm>
          <a:prstGeom prst="rect">
            <a:avLst/>
          </a:prstGeom>
        </p:spPr>
        <p:txBody>
          <a:bodyPr vert="horz" wrap="square" lIns="0" tIns="53340" rIns="0" bIns="0" rtlCol="0">
            <a:spAutoFit/>
          </a:bodyPr>
          <a:lstStyle/>
          <a:p>
            <a:pPr algn="ctr">
              <a:lnSpc>
                <a:spcPct val="100000"/>
              </a:lnSpc>
              <a:spcBef>
                <a:spcPts val="420"/>
              </a:spcBef>
            </a:pPr>
            <a:r>
              <a:rPr sz="2200" spc="-10" dirty="0">
                <a:latin typeface="Noto Sans"/>
                <a:cs typeface="Noto Sans"/>
              </a:rPr>
              <a:t>To </a:t>
            </a:r>
            <a:r>
              <a:rPr sz="2200" spc="-65" dirty="0">
                <a:latin typeface="Noto Sans"/>
                <a:cs typeface="Noto Sans"/>
              </a:rPr>
              <a:t>get </a:t>
            </a:r>
            <a:r>
              <a:rPr sz="2200" spc="-15" dirty="0">
                <a:latin typeface="Noto Sans"/>
                <a:cs typeface="Noto Sans"/>
              </a:rPr>
              <a:t>the sample code, </a:t>
            </a:r>
            <a:r>
              <a:rPr sz="2200" spc="-15" dirty="0" smtClean="0">
                <a:latin typeface="Noto Sans"/>
                <a:cs typeface="Noto Sans"/>
              </a:rPr>
              <a:t>head to this</a:t>
            </a:r>
            <a:r>
              <a:rPr sz="2200" spc="90" dirty="0" smtClean="0">
                <a:latin typeface="Noto Sans"/>
                <a:cs typeface="Noto Sans"/>
              </a:rPr>
              <a:t> </a:t>
            </a:r>
            <a:r>
              <a:rPr sz="2200" spc="-30" dirty="0" smtClean="0">
                <a:latin typeface="Noto Sans"/>
                <a:cs typeface="Noto Sans"/>
              </a:rPr>
              <a:t>URL:</a:t>
            </a:r>
            <a:endParaRPr sz="2200" dirty="0" smtClean="0">
              <a:latin typeface="Noto Sans"/>
              <a:cs typeface="Noto Sans"/>
            </a:endParaRPr>
          </a:p>
          <a:p>
            <a:pPr algn="ctr">
              <a:lnSpc>
                <a:spcPct val="100000"/>
              </a:lnSpc>
              <a:spcBef>
                <a:spcPts val="355"/>
              </a:spcBef>
            </a:pPr>
            <a:r>
              <a:rPr lang="en-US" sz="2400" b="1" spc="60" dirty="0">
                <a:solidFill>
                  <a:srgbClr val="5DA5E4"/>
                </a:solidFill>
              </a:rPr>
              <a:t>https://app.box.com/s/qyhzcmt0d4z3fts3lxxrdfl44n77yil4</a:t>
            </a:r>
            <a:endParaRPr sz="2400" dirty="0">
              <a:latin typeface="Arial"/>
              <a:cs typeface="Arial"/>
            </a:endParaRPr>
          </a:p>
        </p:txBody>
      </p:sp>
      <p:sp>
        <p:nvSpPr>
          <p:cNvPr id="5" name="object 5"/>
          <p:cNvSpPr/>
          <p:nvPr/>
        </p:nvSpPr>
        <p:spPr>
          <a:xfrm>
            <a:off x="434324" y="5653463"/>
            <a:ext cx="8393883" cy="82439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338006" y="3505100"/>
            <a:ext cx="6718300" cy="1568450"/>
          </a:xfrm>
          <a:prstGeom prst="rect">
            <a:avLst/>
          </a:prstGeom>
        </p:spPr>
        <p:txBody>
          <a:bodyPr vert="horz" wrap="square" lIns="0" tIns="12700" rIns="0" bIns="0" rtlCol="0">
            <a:spAutoFit/>
          </a:bodyPr>
          <a:lstStyle/>
          <a:p>
            <a:pPr marL="1311910">
              <a:lnSpc>
                <a:spcPct val="100000"/>
              </a:lnSpc>
              <a:spcBef>
                <a:spcPts val="100"/>
              </a:spcBef>
            </a:pPr>
            <a:r>
              <a:rPr sz="3000" b="1" spc="25" dirty="0">
                <a:latin typeface="Arial"/>
                <a:cs typeface="Arial"/>
              </a:rPr>
              <a:t>Step </a:t>
            </a:r>
            <a:r>
              <a:rPr sz="3000" b="1" spc="-55" dirty="0">
                <a:latin typeface="Arial"/>
                <a:cs typeface="Arial"/>
              </a:rPr>
              <a:t>2: </a:t>
            </a:r>
            <a:r>
              <a:rPr sz="3000" b="1" spc="80" dirty="0">
                <a:latin typeface="Arial"/>
                <a:cs typeface="Arial"/>
              </a:rPr>
              <a:t>Open</a:t>
            </a:r>
            <a:r>
              <a:rPr sz="3000" b="1" spc="-175" dirty="0">
                <a:latin typeface="Arial"/>
                <a:cs typeface="Arial"/>
              </a:rPr>
              <a:t> </a:t>
            </a:r>
            <a:r>
              <a:rPr sz="3000" b="1" spc="50" dirty="0">
                <a:latin typeface="Arial"/>
                <a:cs typeface="Arial"/>
              </a:rPr>
              <a:t>Index.js</a:t>
            </a:r>
            <a:endParaRPr sz="3000">
              <a:latin typeface="Arial"/>
              <a:cs typeface="Arial"/>
            </a:endParaRPr>
          </a:p>
          <a:p>
            <a:pPr marL="2046605" marR="5080" indent="-2034539">
              <a:lnSpc>
                <a:spcPct val="113599"/>
              </a:lnSpc>
              <a:spcBef>
                <a:spcPts val="2545"/>
              </a:spcBef>
            </a:pPr>
            <a:r>
              <a:rPr sz="2200" spc="-15" dirty="0">
                <a:latin typeface="Noto Sans"/>
                <a:cs typeface="Noto Sans"/>
              </a:rPr>
              <a:t>Unzip the directory and </a:t>
            </a:r>
            <a:r>
              <a:rPr sz="2200" spc="-10" dirty="0">
                <a:latin typeface="Noto Sans"/>
                <a:cs typeface="Noto Sans"/>
              </a:rPr>
              <a:t>open </a:t>
            </a:r>
            <a:r>
              <a:rPr sz="2200" spc="285" dirty="0">
                <a:solidFill>
                  <a:srgbClr val="5DA5E4"/>
                </a:solidFill>
                <a:latin typeface="Arial"/>
                <a:cs typeface="Arial"/>
              </a:rPr>
              <a:t>src/index.js </a:t>
            </a:r>
            <a:r>
              <a:rPr sz="2200" spc="-15" dirty="0">
                <a:latin typeface="Noto Sans"/>
                <a:cs typeface="Noto Sans"/>
              </a:rPr>
              <a:t>in</a:t>
            </a:r>
            <a:r>
              <a:rPr sz="2200" spc="-240" dirty="0">
                <a:latin typeface="Noto Sans"/>
                <a:cs typeface="Noto Sans"/>
              </a:rPr>
              <a:t> </a:t>
            </a:r>
            <a:r>
              <a:rPr sz="2200" spc="-15" dirty="0">
                <a:latin typeface="Noto Sans"/>
                <a:cs typeface="Noto Sans"/>
              </a:rPr>
              <a:t>your  favorite </a:t>
            </a:r>
            <a:r>
              <a:rPr sz="2200" spc="-10" dirty="0">
                <a:latin typeface="Noto Sans"/>
                <a:cs typeface="Noto Sans"/>
              </a:rPr>
              <a:t>code </a:t>
            </a:r>
            <a:r>
              <a:rPr sz="2200" spc="-15" dirty="0">
                <a:latin typeface="Noto Sans"/>
                <a:cs typeface="Noto Sans"/>
              </a:rPr>
              <a:t>editor.</a:t>
            </a:r>
            <a:endParaRPr sz="2200">
              <a:latin typeface="Noto Sans"/>
              <a:cs typeface="Noto Sans"/>
            </a:endParaRPr>
          </a:p>
        </p:txBody>
      </p:sp>
      <p:sp>
        <p:nvSpPr>
          <p:cNvPr id="7" name="object 7"/>
          <p:cNvSpPr/>
          <p:nvPr/>
        </p:nvSpPr>
        <p:spPr>
          <a:xfrm>
            <a:off x="18599" y="3027093"/>
            <a:ext cx="9107170" cy="0"/>
          </a:xfrm>
          <a:custGeom>
            <a:avLst/>
            <a:gdLst/>
            <a:ahLst/>
            <a:cxnLst/>
            <a:rect l="l" t="t" r="r" b="b"/>
            <a:pathLst>
              <a:path w="9107170">
                <a:moveTo>
                  <a:pt x="0" y="0"/>
                </a:moveTo>
                <a:lnTo>
                  <a:pt x="9106781" y="0"/>
                </a:lnTo>
              </a:path>
            </a:pathLst>
          </a:custGeom>
          <a:ln w="19049">
            <a:solidFill>
              <a:srgbClr val="595959"/>
            </a:solidFill>
          </a:ln>
        </p:spPr>
        <p:txBody>
          <a:bodyPr wrap="square" lIns="0" tIns="0" rIns="0" bIns="0" rtlCol="0"/>
          <a:lstStyle/>
          <a:p>
            <a:endParaRPr/>
          </a:p>
        </p:txBody>
      </p:sp>
    </p:spTree>
    <p:extLst>
      <p:ext uri="{BB962C8B-B14F-4D97-AF65-F5344CB8AC3E}">
        <p14:creationId xmlns:p14="http://schemas.microsoft.com/office/powerpoint/2010/main" val="15262810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Shape 276"/>
          <p:cNvPicPr preferRelativeResize="0"/>
          <p:nvPr/>
        </p:nvPicPr>
        <p:blipFill rotWithShape="1">
          <a:blip r:embed="rId3">
            <a:alphaModFix/>
          </a:blip>
          <a:srcRect b="21795"/>
          <a:stretch/>
        </p:blipFill>
        <p:spPr>
          <a:xfrm>
            <a:off x="342519" y="2251382"/>
            <a:ext cx="8477250" cy="4282756"/>
          </a:xfrm>
          <a:prstGeom prst="rect">
            <a:avLst/>
          </a:prstGeom>
          <a:noFill/>
          <a:ln>
            <a:noFill/>
          </a:ln>
        </p:spPr>
      </p:pic>
      <p:sp>
        <p:nvSpPr>
          <p:cNvPr id="277" name="Shape 277"/>
          <p:cNvSpPr txBox="1">
            <a:spLocks noGrp="1"/>
          </p:cNvSpPr>
          <p:nvPr>
            <p:ph type="title"/>
          </p:nvPr>
        </p:nvSpPr>
        <p:spPr>
          <a:xfrm>
            <a:off x="170694" y="66431"/>
            <a:ext cx="8820900" cy="824400"/>
          </a:xfrm>
          <a:prstGeom prst="rect">
            <a:avLst/>
          </a:prstGeom>
        </p:spPr>
        <p:txBody>
          <a:bodyPr lIns="91425" tIns="91425" rIns="91425" bIns="91425" anchor="ctr" anchorCtr="0">
            <a:noAutofit/>
          </a:bodyPr>
          <a:lstStyle/>
          <a:p>
            <a:pPr lvl="0" rtl="0">
              <a:spcBef>
                <a:spcPts val="0"/>
              </a:spcBef>
              <a:buNone/>
            </a:pPr>
            <a:r>
              <a:rPr lang="en" dirty="0"/>
              <a:t>Customize your Facts</a:t>
            </a:r>
          </a:p>
        </p:txBody>
      </p:sp>
      <p:sp>
        <p:nvSpPr>
          <p:cNvPr id="278" name="Shape 278"/>
          <p:cNvSpPr txBox="1"/>
          <p:nvPr/>
        </p:nvSpPr>
        <p:spPr>
          <a:xfrm>
            <a:off x="475086" y="2770709"/>
            <a:ext cx="7704600" cy="2325900"/>
          </a:xfrm>
          <a:prstGeom prst="rect">
            <a:avLst/>
          </a:prstGeom>
          <a:noFill/>
          <a:ln>
            <a:noFill/>
          </a:ln>
        </p:spPr>
        <p:txBody>
          <a:bodyPr lIns="91425" tIns="91425" rIns="91425" bIns="91425" anchor="t" anchorCtr="0">
            <a:noAutofit/>
          </a:bodyPr>
          <a:lstStyle/>
          <a:p>
            <a:pPr lvl="0">
              <a:spcBef>
                <a:spcPts val="0"/>
              </a:spcBef>
              <a:buClr>
                <a:schemeClr val="dk1"/>
              </a:buClr>
              <a:buFont typeface="Arial"/>
              <a:buNone/>
            </a:pPr>
            <a:r>
              <a:rPr lang="en" sz="1600" dirty="0">
                <a:solidFill>
                  <a:srgbClr val="F1C232"/>
                </a:solidFill>
                <a:latin typeface="Consolas"/>
                <a:ea typeface="Consolas"/>
                <a:cs typeface="Consolas"/>
                <a:sym typeface="Consolas"/>
              </a:rPr>
              <a:t>12</a:t>
            </a:r>
            <a:r>
              <a:rPr lang="en" sz="1600" dirty="0">
                <a:solidFill>
                  <a:schemeClr val="lt1"/>
                </a:solidFill>
                <a:latin typeface="Consolas"/>
                <a:ea typeface="Consolas"/>
                <a:cs typeface="Consolas"/>
                <a:sym typeface="Consolas"/>
              </a:rPr>
              <a:t>  </a:t>
            </a:r>
            <a:r>
              <a:rPr lang="en" sz="1600" dirty="0">
                <a:solidFill>
                  <a:srgbClr val="999999"/>
                </a:solidFill>
                <a:latin typeface="Consolas"/>
                <a:ea typeface="Consolas"/>
                <a:cs typeface="Consolas"/>
                <a:sym typeface="Consolas"/>
              </a:rPr>
              <a:t>// TODO: replace with facts about yourself</a:t>
            </a:r>
          </a:p>
          <a:p>
            <a:pPr lvl="0">
              <a:spcBef>
                <a:spcPts val="0"/>
              </a:spcBef>
              <a:buClr>
                <a:schemeClr val="dk1"/>
              </a:buClr>
              <a:buFont typeface="Arial"/>
              <a:buNone/>
            </a:pPr>
            <a:r>
              <a:rPr lang="en" sz="1600" dirty="0">
                <a:solidFill>
                  <a:srgbClr val="F1C232"/>
                </a:solidFill>
                <a:latin typeface="Consolas"/>
                <a:ea typeface="Consolas"/>
                <a:cs typeface="Consolas"/>
                <a:sym typeface="Consolas"/>
              </a:rPr>
              <a:t>13</a:t>
            </a:r>
            <a:r>
              <a:rPr lang="en" sz="1600" dirty="0">
                <a:solidFill>
                  <a:schemeClr val="lt1"/>
                </a:solidFill>
                <a:latin typeface="Consolas"/>
                <a:ea typeface="Consolas"/>
                <a:cs typeface="Consolas"/>
                <a:sym typeface="Consolas"/>
              </a:rPr>
              <a:t>  </a:t>
            </a:r>
            <a:r>
              <a:rPr lang="en" sz="1600" dirty="0">
                <a:solidFill>
                  <a:srgbClr val="B4A7D6"/>
                </a:solidFill>
                <a:latin typeface="Consolas"/>
                <a:ea typeface="Consolas"/>
                <a:cs typeface="Consolas"/>
                <a:sym typeface="Consolas"/>
              </a:rPr>
              <a:t>const</a:t>
            </a:r>
            <a:r>
              <a:rPr lang="en" sz="1600" dirty="0">
                <a:solidFill>
                  <a:schemeClr val="lt1"/>
                </a:solidFill>
                <a:latin typeface="Consolas"/>
                <a:ea typeface="Consolas"/>
                <a:cs typeface="Consolas"/>
                <a:sym typeface="Consolas"/>
              </a:rPr>
              <a:t> FACTS = [</a:t>
            </a:r>
          </a:p>
          <a:p>
            <a:pPr lvl="0">
              <a:buClr>
                <a:schemeClr val="dk1"/>
              </a:buClr>
            </a:pPr>
            <a:r>
              <a:rPr lang="en" sz="1600" dirty="0">
                <a:solidFill>
                  <a:srgbClr val="F1C232"/>
                </a:solidFill>
                <a:latin typeface="Consolas"/>
                <a:ea typeface="Consolas"/>
                <a:cs typeface="Consolas"/>
                <a:sym typeface="Consolas"/>
              </a:rPr>
              <a:t>14</a:t>
            </a:r>
            <a:r>
              <a:rPr lang="en" sz="1600" dirty="0">
                <a:solidFill>
                  <a:schemeClr val="lt1"/>
                </a:solidFill>
                <a:latin typeface="Consolas"/>
                <a:ea typeface="Consolas"/>
                <a:cs typeface="Consolas"/>
                <a:sym typeface="Consolas"/>
              </a:rPr>
              <a:t>    </a:t>
            </a:r>
            <a:r>
              <a:rPr lang="en" sz="1600" dirty="0" smtClean="0">
                <a:solidFill>
                  <a:srgbClr val="B6D7A8"/>
                </a:solidFill>
                <a:latin typeface="Consolas"/>
                <a:ea typeface="Consolas"/>
                <a:cs typeface="Consolas"/>
                <a:sym typeface="Consolas"/>
              </a:rPr>
              <a:t>"</a:t>
            </a:r>
            <a:r>
              <a:rPr lang="en-US" sz="1600" dirty="0">
                <a:solidFill>
                  <a:srgbClr val="B6D7A8"/>
                </a:solidFill>
                <a:latin typeface="Consolas"/>
                <a:ea typeface="Consolas"/>
                <a:cs typeface="Consolas"/>
                <a:sym typeface="Consolas"/>
              </a:rPr>
              <a:t>Capgemini has locations in 40 countries around the world</a:t>
            </a:r>
            <a:r>
              <a:rPr lang="en" sz="1600" dirty="0" smtClean="0">
                <a:solidFill>
                  <a:srgbClr val="B6D7A8"/>
                </a:solidFill>
                <a:latin typeface="Consolas"/>
                <a:ea typeface="Consolas"/>
                <a:cs typeface="Consolas"/>
                <a:sym typeface="Consolas"/>
              </a:rPr>
              <a:t>."</a:t>
            </a:r>
            <a:r>
              <a:rPr lang="en" sz="1600" dirty="0" smtClean="0">
                <a:solidFill>
                  <a:schemeClr val="lt1"/>
                </a:solidFill>
                <a:latin typeface="Consolas"/>
                <a:ea typeface="Consolas"/>
                <a:cs typeface="Consolas"/>
                <a:sym typeface="Consolas"/>
              </a:rPr>
              <a:t>,</a:t>
            </a:r>
            <a:endParaRPr lang="en" sz="1600" dirty="0">
              <a:solidFill>
                <a:schemeClr val="lt1"/>
              </a:solidFill>
              <a:latin typeface="Consolas"/>
              <a:ea typeface="Consolas"/>
              <a:cs typeface="Consolas"/>
              <a:sym typeface="Consolas"/>
            </a:endParaRPr>
          </a:p>
          <a:p>
            <a:pPr lvl="0">
              <a:spcBef>
                <a:spcPts val="0"/>
              </a:spcBef>
              <a:buClr>
                <a:schemeClr val="dk1"/>
              </a:buClr>
              <a:buFont typeface="Arial"/>
              <a:buNone/>
            </a:pPr>
            <a:r>
              <a:rPr lang="en" sz="1600" dirty="0">
                <a:solidFill>
                  <a:srgbClr val="F1C232"/>
                </a:solidFill>
                <a:latin typeface="Consolas"/>
                <a:ea typeface="Consolas"/>
                <a:cs typeface="Consolas"/>
                <a:sym typeface="Consolas"/>
              </a:rPr>
              <a:t>15</a:t>
            </a:r>
            <a:r>
              <a:rPr lang="en" sz="1600" dirty="0">
                <a:solidFill>
                  <a:schemeClr val="lt1"/>
                </a:solidFill>
                <a:latin typeface="Consolas"/>
                <a:ea typeface="Consolas"/>
                <a:cs typeface="Consolas"/>
                <a:sym typeface="Consolas"/>
              </a:rPr>
              <a:t>    </a:t>
            </a:r>
            <a:r>
              <a:rPr lang="en" sz="1600" dirty="0" smtClean="0">
                <a:solidFill>
                  <a:srgbClr val="B6D7A8"/>
                </a:solidFill>
                <a:latin typeface="Consolas"/>
                <a:ea typeface="Consolas"/>
                <a:cs typeface="Consolas"/>
                <a:sym typeface="Consolas"/>
              </a:rPr>
              <a:t>"</a:t>
            </a:r>
            <a:r>
              <a:rPr lang="en-US" sz="1600" dirty="0" smtClean="0">
                <a:solidFill>
                  <a:srgbClr val="B6D7A8"/>
                </a:solidFill>
                <a:latin typeface="Consolas"/>
                <a:ea typeface="Consolas"/>
                <a:cs typeface="Consolas"/>
                <a:sym typeface="Consolas"/>
              </a:rPr>
              <a:t>Capgemini</a:t>
            </a:r>
            <a:r>
              <a:rPr lang="en" sz="1600" dirty="0" smtClean="0">
                <a:solidFill>
                  <a:srgbClr val="B6D7A8"/>
                </a:solidFill>
                <a:latin typeface="Consolas"/>
                <a:ea typeface="Consolas"/>
                <a:cs typeface="Consolas"/>
                <a:sym typeface="Consolas"/>
              </a:rPr>
              <a:t>'s </a:t>
            </a:r>
            <a:r>
              <a:rPr lang="en" sz="1600" dirty="0">
                <a:solidFill>
                  <a:srgbClr val="B6D7A8"/>
                </a:solidFill>
                <a:latin typeface="Consolas"/>
                <a:ea typeface="Consolas"/>
                <a:cs typeface="Consolas"/>
                <a:sym typeface="Consolas"/>
              </a:rPr>
              <a:t>mission is </a:t>
            </a:r>
            <a:r>
              <a:rPr lang="en" sz="1600" dirty="0" smtClean="0">
                <a:solidFill>
                  <a:srgbClr val="B6D7A8"/>
                </a:solidFill>
                <a:latin typeface="Consolas"/>
                <a:ea typeface="Consolas"/>
                <a:cs typeface="Consolas"/>
                <a:sym typeface="Consolas"/>
              </a:rPr>
              <a:t>that people matter and results count."</a:t>
            </a:r>
            <a:r>
              <a:rPr lang="en" sz="1600" dirty="0" smtClean="0">
                <a:solidFill>
                  <a:schemeClr val="lt1"/>
                </a:solidFill>
                <a:latin typeface="Consolas"/>
                <a:ea typeface="Consolas"/>
                <a:cs typeface="Consolas"/>
                <a:sym typeface="Consolas"/>
              </a:rPr>
              <a:t>,</a:t>
            </a:r>
            <a:endParaRPr lang="en" sz="1600" dirty="0">
              <a:solidFill>
                <a:schemeClr val="lt1"/>
              </a:solidFill>
              <a:latin typeface="Consolas"/>
              <a:ea typeface="Consolas"/>
              <a:cs typeface="Consolas"/>
              <a:sym typeface="Consolas"/>
            </a:endParaRPr>
          </a:p>
          <a:p>
            <a:pPr lvl="0">
              <a:spcBef>
                <a:spcPts val="0"/>
              </a:spcBef>
              <a:buClr>
                <a:schemeClr val="dk1"/>
              </a:buClr>
              <a:buFont typeface="Arial"/>
              <a:buNone/>
            </a:pPr>
            <a:r>
              <a:rPr lang="en" sz="1600" dirty="0">
                <a:solidFill>
                  <a:srgbClr val="F1C232"/>
                </a:solidFill>
                <a:latin typeface="Consolas"/>
                <a:ea typeface="Consolas"/>
                <a:cs typeface="Consolas"/>
                <a:sym typeface="Consolas"/>
              </a:rPr>
              <a:t>16</a:t>
            </a:r>
            <a:r>
              <a:rPr lang="en" sz="1600" dirty="0">
                <a:solidFill>
                  <a:schemeClr val="lt1"/>
                </a:solidFill>
                <a:latin typeface="Consolas"/>
                <a:ea typeface="Consolas"/>
                <a:cs typeface="Consolas"/>
                <a:sym typeface="Consolas"/>
              </a:rPr>
              <a:t>    </a:t>
            </a:r>
            <a:r>
              <a:rPr lang="en" sz="1600" dirty="0" smtClean="0">
                <a:solidFill>
                  <a:srgbClr val="B6D7A8"/>
                </a:solidFill>
                <a:latin typeface="Consolas"/>
                <a:ea typeface="Consolas"/>
                <a:cs typeface="Consolas"/>
                <a:sym typeface="Consolas"/>
              </a:rPr>
              <a:t>“</a:t>
            </a:r>
            <a:r>
              <a:rPr lang="en-US" sz="1600" dirty="0" smtClean="0">
                <a:solidFill>
                  <a:srgbClr val="B6D7A8"/>
                </a:solidFill>
                <a:latin typeface="Consolas"/>
                <a:ea typeface="Consolas"/>
                <a:cs typeface="Consolas"/>
                <a:sym typeface="Consolas"/>
              </a:rPr>
              <a:t>Capgemini had over 12.8 Billion EUR in global revenue in 2017</a:t>
            </a:r>
            <a:r>
              <a:rPr lang="en" sz="1600" dirty="0" smtClean="0">
                <a:solidFill>
                  <a:srgbClr val="B6D7A8"/>
                </a:solidFill>
                <a:latin typeface="Consolas"/>
                <a:ea typeface="Consolas"/>
                <a:cs typeface="Consolas"/>
                <a:sym typeface="Consolas"/>
              </a:rPr>
              <a:t>"</a:t>
            </a:r>
            <a:r>
              <a:rPr lang="en" sz="1600" dirty="0" smtClean="0">
                <a:solidFill>
                  <a:schemeClr val="lt1"/>
                </a:solidFill>
                <a:latin typeface="Consolas"/>
                <a:ea typeface="Consolas"/>
                <a:cs typeface="Consolas"/>
                <a:sym typeface="Consolas"/>
              </a:rPr>
              <a:t>,</a:t>
            </a:r>
            <a:endParaRPr lang="en" sz="1600" dirty="0">
              <a:solidFill>
                <a:schemeClr val="lt1"/>
              </a:solidFill>
              <a:latin typeface="Consolas"/>
              <a:ea typeface="Consolas"/>
              <a:cs typeface="Consolas"/>
              <a:sym typeface="Consolas"/>
            </a:endParaRPr>
          </a:p>
          <a:p>
            <a:pPr lvl="0">
              <a:buClr>
                <a:schemeClr val="dk1"/>
              </a:buClr>
            </a:pPr>
            <a:r>
              <a:rPr lang="en" sz="1600" dirty="0">
                <a:solidFill>
                  <a:srgbClr val="F1C232"/>
                </a:solidFill>
                <a:latin typeface="Consolas"/>
                <a:ea typeface="Consolas"/>
                <a:cs typeface="Consolas"/>
                <a:sym typeface="Consolas"/>
              </a:rPr>
              <a:t>17</a:t>
            </a:r>
            <a:r>
              <a:rPr lang="en" sz="1600" dirty="0">
                <a:solidFill>
                  <a:schemeClr val="lt1"/>
                </a:solidFill>
                <a:latin typeface="Consolas"/>
                <a:ea typeface="Consolas"/>
                <a:cs typeface="Consolas"/>
                <a:sym typeface="Consolas"/>
              </a:rPr>
              <a:t>    </a:t>
            </a:r>
            <a:r>
              <a:rPr lang="en" sz="1600" dirty="0" smtClean="0">
                <a:solidFill>
                  <a:srgbClr val="B6D7A8"/>
                </a:solidFill>
                <a:latin typeface="Consolas"/>
                <a:ea typeface="Consolas"/>
                <a:cs typeface="Consolas"/>
                <a:sym typeface="Consolas"/>
              </a:rPr>
              <a:t>"</a:t>
            </a:r>
            <a:r>
              <a:rPr lang="en-US" sz="1600" dirty="0" smtClean="0">
                <a:solidFill>
                  <a:srgbClr val="B6D7A8"/>
                </a:solidFill>
                <a:latin typeface="Consolas"/>
                <a:ea typeface="Consolas"/>
                <a:cs typeface="Consolas"/>
                <a:sym typeface="Consolas"/>
              </a:rPr>
              <a:t>Capgemini</a:t>
            </a:r>
            <a:r>
              <a:rPr lang="en" sz="1600" dirty="0" smtClean="0">
                <a:solidFill>
                  <a:srgbClr val="B6D7A8"/>
                </a:solidFill>
                <a:latin typeface="Consolas"/>
                <a:ea typeface="Consolas"/>
                <a:cs typeface="Consolas"/>
                <a:sym typeface="Consolas"/>
              </a:rPr>
              <a:t> </a:t>
            </a:r>
            <a:r>
              <a:rPr lang="en" sz="1600" dirty="0">
                <a:solidFill>
                  <a:srgbClr val="B6D7A8"/>
                </a:solidFill>
                <a:latin typeface="Consolas"/>
                <a:ea typeface="Consolas"/>
                <a:cs typeface="Consolas"/>
                <a:sym typeface="Consolas"/>
              </a:rPr>
              <a:t>was founded </a:t>
            </a:r>
            <a:r>
              <a:rPr lang="en" sz="1600" dirty="0" smtClean="0">
                <a:solidFill>
                  <a:srgbClr val="B6D7A8"/>
                </a:solidFill>
                <a:latin typeface="Consolas"/>
                <a:ea typeface="Consolas"/>
                <a:cs typeface="Consolas"/>
                <a:sym typeface="Consolas"/>
              </a:rPr>
              <a:t>by </a:t>
            </a:r>
            <a:r>
              <a:rPr lang="en-US" sz="1600" dirty="0">
                <a:solidFill>
                  <a:srgbClr val="B6D7A8"/>
                </a:solidFill>
                <a:latin typeface="Consolas"/>
                <a:ea typeface="Consolas"/>
                <a:cs typeface="Consolas"/>
                <a:sym typeface="Consolas"/>
              </a:rPr>
              <a:t>Serge </a:t>
            </a:r>
            <a:r>
              <a:rPr lang="en-US" sz="1600" dirty="0" err="1">
                <a:solidFill>
                  <a:srgbClr val="B6D7A8"/>
                </a:solidFill>
                <a:latin typeface="Consolas"/>
                <a:ea typeface="Consolas"/>
                <a:cs typeface="Consolas"/>
                <a:sym typeface="Consolas"/>
              </a:rPr>
              <a:t>Kampf</a:t>
            </a:r>
            <a:r>
              <a:rPr lang="en" sz="1600" dirty="0" smtClean="0">
                <a:solidFill>
                  <a:srgbClr val="B6D7A8"/>
                </a:solidFill>
                <a:latin typeface="Consolas"/>
                <a:ea typeface="Consolas"/>
                <a:cs typeface="Consolas"/>
                <a:sym typeface="Consolas"/>
              </a:rPr>
              <a:t>."</a:t>
            </a:r>
            <a:r>
              <a:rPr lang="en" sz="1600" dirty="0" smtClean="0">
                <a:solidFill>
                  <a:schemeClr val="lt1"/>
                </a:solidFill>
                <a:latin typeface="Consolas"/>
                <a:ea typeface="Consolas"/>
                <a:cs typeface="Consolas"/>
                <a:sym typeface="Consolas"/>
              </a:rPr>
              <a:t>,</a:t>
            </a:r>
            <a:endParaRPr lang="en" sz="1600" dirty="0">
              <a:solidFill>
                <a:schemeClr val="lt1"/>
              </a:solidFill>
              <a:latin typeface="Consolas"/>
              <a:ea typeface="Consolas"/>
              <a:cs typeface="Consolas"/>
              <a:sym typeface="Consolas"/>
            </a:endParaRPr>
          </a:p>
          <a:p>
            <a:pPr lvl="0">
              <a:buClr>
                <a:schemeClr val="dk1"/>
              </a:buClr>
            </a:pPr>
            <a:r>
              <a:rPr lang="en" sz="1600" dirty="0">
                <a:solidFill>
                  <a:srgbClr val="F1C232"/>
                </a:solidFill>
                <a:latin typeface="Consolas"/>
                <a:ea typeface="Consolas"/>
                <a:cs typeface="Consolas"/>
                <a:sym typeface="Consolas"/>
              </a:rPr>
              <a:t>18</a:t>
            </a:r>
            <a:r>
              <a:rPr lang="en" sz="1600" dirty="0">
                <a:solidFill>
                  <a:schemeClr val="lt1"/>
                </a:solidFill>
                <a:latin typeface="Consolas"/>
                <a:ea typeface="Consolas"/>
                <a:cs typeface="Consolas"/>
                <a:sym typeface="Consolas"/>
              </a:rPr>
              <a:t>    </a:t>
            </a:r>
            <a:r>
              <a:rPr lang="en" sz="1600" dirty="0" smtClean="0">
                <a:solidFill>
                  <a:srgbClr val="B6D7A8"/>
                </a:solidFill>
                <a:latin typeface="Consolas"/>
                <a:ea typeface="Consolas"/>
                <a:cs typeface="Consolas"/>
                <a:sym typeface="Consolas"/>
              </a:rPr>
              <a:t>"</a:t>
            </a:r>
            <a:r>
              <a:rPr lang="en-US" sz="1600" dirty="0" smtClean="0">
                <a:solidFill>
                  <a:srgbClr val="B6D7A8"/>
                </a:solidFill>
                <a:latin typeface="Consolas"/>
                <a:ea typeface="Consolas"/>
                <a:cs typeface="Consolas"/>
                <a:sym typeface="Consolas"/>
              </a:rPr>
              <a:t>Capgemini celebrated its 50th birthday in October 2017</a:t>
            </a:r>
            <a:r>
              <a:rPr lang="en" sz="1600" dirty="0" smtClean="0">
                <a:solidFill>
                  <a:srgbClr val="B6D7A8"/>
                </a:solidFill>
                <a:latin typeface="Consolas"/>
                <a:ea typeface="Consolas"/>
                <a:cs typeface="Consolas"/>
                <a:sym typeface="Consolas"/>
              </a:rPr>
              <a:t>."</a:t>
            </a:r>
            <a:r>
              <a:rPr lang="en" sz="1600" dirty="0" smtClean="0">
                <a:solidFill>
                  <a:schemeClr val="lt1"/>
                </a:solidFill>
                <a:latin typeface="Consolas"/>
                <a:ea typeface="Consolas"/>
                <a:cs typeface="Consolas"/>
                <a:sym typeface="Consolas"/>
              </a:rPr>
              <a:t>,</a:t>
            </a:r>
            <a:endParaRPr lang="en" sz="1600" dirty="0">
              <a:solidFill>
                <a:schemeClr val="lt1"/>
              </a:solidFill>
              <a:latin typeface="Consolas"/>
              <a:ea typeface="Consolas"/>
              <a:cs typeface="Consolas"/>
              <a:sym typeface="Consolas"/>
            </a:endParaRPr>
          </a:p>
          <a:p>
            <a:pPr lvl="0">
              <a:buClr>
                <a:schemeClr val="dk1"/>
              </a:buClr>
            </a:pPr>
            <a:r>
              <a:rPr lang="en" sz="1600" dirty="0">
                <a:solidFill>
                  <a:srgbClr val="F1C232"/>
                </a:solidFill>
                <a:latin typeface="Consolas"/>
                <a:ea typeface="Consolas"/>
                <a:cs typeface="Consolas"/>
                <a:sym typeface="Consolas"/>
              </a:rPr>
              <a:t>19</a:t>
            </a:r>
            <a:r>
              <a:rPr lang="en" sz="1600" dirty="0">
                <a:solidFill>
                  <a:schemeClr val="lt1"/>
                </a:solidFill>
                <a:latin typeface="Consolas"/>
                <a:ea typeface="Consolas"/>
                <a:cs typeface="Consolas"/>
                <a:sym typeface="Consolas"/>
              </a:rPr>
              <a:t>    </a:t>
            </a:r>
            <a:r>
              <a:rPr lang="en" sz="1600" dirty="0" smtClean="0">
                <a:solidFill>
                  <a:srgbClr val="B6D7A8"/>
                </a:solidFill>
                <a:latin typeface="Consolas"/>
                <a:ea typeface="Consolas"/>
                <a:cs typeface="Consolas"/>
                <a:sym typeface="Consolas"/>
              </a:rPr>
              <a:t>"</a:t>
            </a:r>
            <a:r>
              <a:rPr lang="en-US" sz="1600" dirty="0">
                <a:solidFill>
                  <a:srgbClr val="B6D7A8"/>
                </a:solidFill>
                <a:latin typeface="Consolas"/>
                <a:ea typeface="Consolas"/>
                <a:cs typeface="Consolas"/>
                <a:sym typeface="Consolas"/>
              </a:rPr>
              <a:t>Capgemini’s Logo came from a card game called Bridge. The spade is the highest value card in the </a:t>
            </a:r>
            <a:r>
              <a:rPr lang="en-US" sz="1600" dirty="0" smtClean="0">
                <a:solidFill>
                  <a:srgbClr val="B6D7A8"/>
                </a:solidFill>
                <a:latin typeface="Consolas"/>
                <a:ea typeface="Consolas"/>
                <a:cs typeface="Consolas"/>
                <a:sym typeface="Consolas"/>
              </a:rPr>
              <a:t>game</a:t>
            </a:r>
            <a:r>
              <a:rPr lang="en" sz="1600" dirty="0" smtClean="0">
                <a:solidFill>
                  <a:srgbClr val="B6D7A8"/>
                </a:solidFill>
                <a:latin typeface="Consolas"/>
                <a:ea typeface="Consolas"/>
                <a:cs typeface="Consolas"/>
                <a:sym typeface="Consolas"/>
              </a:rPr>
              <a:t>."</a:t>
            </a:r>
            <a:r>
              <a:rPr lang="en" sz="1600" dirty="0" smtClean="0">
                <a:solidFill>
                  <a:schemeClr val="lt1"/>
                </a:solidFill>
                <a:latin typeface="Consolas"/>
                <a:ea typeface="Consolas"/>
                <a:cs typeface="Consolas"/>
                <a:sym typeface="Consolas"/>
              </a:rPr>
              <a:t>,</a:t>
            </a:r>
            <a:endParaRPr lang="en" sz="1600" dirty="0">
              <a:solidFill>
                <a:schemeClr val="lt1"/>
              </a:solidFill>
              <a:latin typeface="Consolas"/>
              <a:ea typeface="Consolas"/>
              <a:cs typeface="Consolas"/>
              <a:sym typeface="Consolas"/>
            </a:endParaRPr>
          </a:p>
          <a:p>
            <a:pPr lvl="0">
              <a:spcBef>
                <a:spcPts val="0"/>
              </a:spcBef>
              <a:buClr>
                <a:schemeClr val="dk1"/>
              </a:buClr>
              <a:buFont typeface="Arial"/>
              <a:buNone/>
            </a:pPr>
            <a:r>
              <a:rPr lang="en" sz="1600" dirty="0">
                <a:solidFill>
                  <a:srgbClr val="F1C232"/>
                </a:solidFill>
                <a:latin typeface="Consolas"/>
                <a:ea typeface="Consolas"/>
                <a:cs typeface="Consolas"/>
                <a:sym typeface="Consolas"/>
              </a:rPr>
              <a:t>20</a:t>
            </a:r>
            <a:r>
              <a:rPr lang="en" sz="1600" dirty="0">
                <a:solidFill>
                  <a:schemeClr val="lt1"/>
                </a:solidFill>
                <a:latin typeface="Consolas"/>
                <a:ea typeface="Consolas"/>
                <a:cs typeface="Consolas"/>
                <a:sym typeface="Consolas"/>
              </a:rPr>
              <a:t>    </a:t>
            </a:r>
            <a:r>
              <a:rPr lang="en" sz="1600" dirty="0" smtClean="0">
                <a:solidFill>
                  <a:srgbClr val="B6D7A8"/>
                </a:solidFill>
                <a:latin typeface="Consolas"/>
                <a:ea typeface="Consolas"/>
                <a:cs typeface="Consolas"/>
                <a:sym typeface="Consolas"/>
              </a:rPr>
              <a:t>"</a:t>
            </a:r>
            <a:r>
              <a:rPr lang="en-US" sz="1600" dirty="0" smtClean="0">
                <a:solidFill>
                  <a:srgbClr val="B6D7A8"/>
                </a:solidFill>
                <a:latin typeface="Consolas"/>
                <a:ea typeface="Consolas"/>
                <a:cs typeface="Consolas"/>
                <a:sym typeface="Consolas"/>
              </a:rPr>
              <a:t>Capgemini</a:t>
            </a:r>
            <a:r>
              <a:rPr lang="en" sz="1600" dirty="0" smtClean="0">
                <a:solidFill>
                  <a:srgbClr val="B6D7A8"/>
                </a:solidFill>
                <a:latin typeface="Consolas"/>
                <a:ea typeface="Consolas"/>
                <a:cs typeface="Consolas"/>
                <a:sym typeface="Consolas"/>
              </a:rPr>
              <a:t> </a:t>
            </a:r>
            <a:r>
              <a:rPr lang="en" sz="1600" dirty="0">
                <a:solidFill>
                  <a:srgbClr val="B6D7A8"/>
                </a:solidFill>
                <a:latin typeface="Consolas"/>
                <a:ea typeface="Consolas"/>
                <a:cs typeface="Consolas"/>
                <a:sym typeface="Consolas"/>
              </a:rPr>
              <a:t>is headquartered in </a:t>
            </a:r>
            <a:r>
              <a:rPr lang="en" sz="1600" dirty="0" smtClean="0">
                <a:solidFill>
                  <a:srgbClr val="B6D7A8"/>
                </a:solidFill>
                <a:latin typeface="Consolas"/>
                <a:ea typeface="Consolas"/>
                <a:cs typeface="Consolas"/>
                <a:sym typeface="Consolas"/>
              </a:rPr>
              <a:t>Paris France."</a:t>
            </a:r>
            <a:endParaRPr lang="en" sz="1600" dirty="0">
              <a:solidFill>
                <a:srgbClr val="B6D7A8"/>
              </a:solidFill>
              <a:latin typeface="Consolas"/>
              <a:ea typeface="Consolas"/>
              <a:cs typeface="Consolas"/>
              <a:sym typeface="Consolas"/>
            </a:endParaRPr>
          </a:p>
          <a:p>
            <a:pPr lvl="0">
              <a:spcBef>
                <a:spcPts val="0"/>
              </a:spcBef>
              <a:buNone/>
            </a:pPr>
            <a:r>
              <a:rPr lang="en" sz="1600" dirty="0">
                <a:solidFill>
                  <a:srgbClr val="F1C232"/>
                </a:solidFill>
                <a:latin typeface="Consolas"/>
                <a:ea typeface="Consolas"/>
                <a:cs typeface="Consolas"/>
                <a:sym typeface="Consolas"/>
              </a:rPr>
              <a:t>21  </a:t>
            </a:r>
            <a:r>
              <a:rPr lang="en" sz="1600" dirty="0">
                <a:solidFill>
                  <a:schemeClr val="lt1"/>
                </a:solidFill>
                <a:latin typeface="Consolas"/>
                <a:ea typeface="Consolas"/>
                <a:cs typeface="Consolas"/>
                <a:sym typeface="Consolas"/>
              </a:rPr>
              <a:t>];</a:t>
            </a:r>
          </a:p>
        </p:txBody>
      </p:sp>
      <p:sp>
        <p:nvSpPr>
          <p:cNvPr id="279" name="Shape 279"/>
          <p:cNvSpPr txBox="1"/>
          <p:nvPr/>
        </p:nvSpPr>
        <p:spPr>
          <a:xfrm>
            <a:off x="758550" y="1322024"/>
            <a:ext cx="7626900" cy="1061700"/>
          </a:xfrm>
          <a:prstGeom prst="rect">
            <a:avLst/>
          </a:prstGeom>
          <a:noFill/>
          <a:ln>
            <a:noFill/>
          </a:ln>
        </p:spPr>
        <p:txBody>
          <a:bodyPr lIns="91425" tIns="91425" rIns="91425" bIns="91425" anchor="t" anchorCtr="0">
            <a:noAutofit/>
          </a:bodyPr>
          <a:lstStyle/>
          <a:p>
            <a:pPr lvl="0" algn="ctr" rtl="0">
              <a:lnSpc>
                <a:spcPct val="115000"/>
              </a:lnSpc>
              <a:spcBef>
                <a:spcPts val="0"/>
              </a:spcBef>
              <a:buNone/>
            </a:pPr>
            <a:r>
              <a:rPr lang="en" sz="2200" dirty="0">
                <a:solidFill>
                  <a:schemeClr val="dk1"/>
                </a:solidFill>
                <a:latin typeface="Open Sans"/>
                <a:ea typeface="Open Sans"/>
                <a:cs typeface="Open Sans"/>
                <a:sym typeface="Open Sans"/>
              </a:rPr>
              <a:t>Find the </a:t>
            </a:r>
            <a:r>
              <a:rPr lang="en" sz="2200" dirty="0">
                <a:solidFill>
                  <a:srgbClr val="5EA5E5"/>
                </a:solidFill>
                <a:latin typeface="Consolas"/>
                <a:ea typeface="Consolas"/>
                <a:cs typeface="Consolas"/>
                <a:sym typeface="Consolas"/>
              </a:rPr>
              <a:t>FACTS</a:t>
            </a:r>
            <a:r>
              <a:rPr lang="en" sz="2200" dirty="0">
                <a:solidFill>
                  <a:schemeClr val="dk1"/>
                </a:solidFill>
                <a:latin typeface="Open Sans"/>
                <a:ea typeface="Open Sans"/>
                <a:cs typeface="Open Sans"/>
                <a:sym typeface="Open Sans"/>
              </a:rPr>
              <a:t> array inside </a:t>
            </a:r>
            <a:r>
              <a:rPr lang="en" sz="2200" dirty="0">
                <a:solidFill>
                  <a:srgbClr val="5EA5E5"/>
                </a:solidFill>
                <a:latin typeface="Consolas"/>
                <a:ea typeface="Consolas"/>
                <a:cs typeface="Consolas"/>
                <a:sym typeface="Consolas"/>
              </a:rPr>
              <a:t>index.js</a:t>
            </a:r>
            <a:r>
              <a:rPr lang="en" sz="2200" dirty="0">
                <a:solidFill>
                  <a:schemeClr val="dk1"/>
                </a:solidFill>
                <a:latin typeface="Open Sans"/>
                <a:ea typeface="Open Sans"/>
                <a:cs typeface="Open Sans"/>
                <a:sym typeface="Open Sans"/>
              </a:rPr>
              <a:t>. Replace the facts about </a:t>
            </a:r>
            <a:r>
              <a:rPr lang="en-US" sz="2200" dirty="0" smtClean="0">
                <a:solidFill>
                  <a:schemeClr val="dk1"/>
                </a:solidFill>
                <a:latin typeface="Open Sans"/>
                <a:ea typeface="Open Sans"/>
                <a:cs typeface="Open Sans"/>
                <a:sym typeface="Open Sans"/>
              </a:rPr>
              <a:t>Capgemini</a:t>
            </a:r>
            <a:r>
              <a:rPr lang="en" sz="2200" dirty="0" smtClean="0">
                <a:solidFill>
                  <a:schemeClr val="dk1"/>
                </a:solidFill>
                <a:latin typeface="Open Sans"/>
                <a:ea typeface="Open Sans"/>
                <a:cs typeface="Open Sans"/>
                <a:sym typeface="Open Sans"/>
              </a:rPr>
              <a:t> </a:t>
            </a:r>
            <a:r>
              <a:rPr lang="en" sz="2200" dirty="0">
                <a:solidFill>
                  <a:schemeClr val="dk1"/>
                </a:solidFill>
                <a:latin typeface="Open Sans"/>
                <a:ea typeface="Open Sans"/>
                <a:cs typeface="Open Sans"/>
                <a:sym typeface="Open Sans"/>
              </a:rPr>
              <a:t>with some facts about yourself!</a:t>
            </a:r>
          </a:p>
        </p:txBody>
      </p:sp>
    </p:spTree>
    <p:extLst>
      <p:ext uri="{BB962C8B-B14F-4D97-AF65-F5344CB8AC3E}">
        <p14:creationId xmlns:p14="http://schemas.microsoft.com/office/powerpoint/2010/main" val="23348179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Shape 284"/>
          <p:cNvPicPr preferRelativeResize="0"/>
          <p:nvPr/>
        </p:nvPicPr>
        <p:blipFill rotWithShape="1">
          <a:blip r:embed="rId3">
            <a:alphaModFix/>
          </a:blip>
          <a:srcRect b="21795"/>
          <a:stretch/>
        </p:blipFill>
        <p:spPr>
          <a:xfrm>
            <a:off x="315224" y="2032882"/>
            <a:ext cx="8477250" cy="4154740"/>
          </a:xfrm>
          <a:prstGeom prst="rect">
            <a:avLst/>
          </a:prstGeom>
          <a:noFill/>
          <a:ln>
            <a:noFill/>
          </a:ln>
        </p:spPr>
      </p:pic>
      <p:sp>
        <p:nvSpPr>
          <p:cNvPr id="285" name="Shape 285"/>
          <p:cNvSpPr txBox="1">
            <a:spLocks noGrp="1"/>
          </p:cNvSpPr>
          <p:nvPr>
            <p:ph type="title"/>
          </p:nvPr>
        </p:nvSpPr>
        <p:spPr>
          <a:xfrm>
            <a:off x="170694" y="109168"/>
            <a:ext cx="8820900" cy="824400"/>
          </a:xfrm>
          <a:prstGeom prst="rect">
            <a:avLst/>
          </a:prstGeom>
        </p:spPr>
        <p:txBody>
          <a:bodyPr lIns="91425" tIns="91425" rIns="91425" bIns="91425" anchor="ctr" anchorCtr="0">
            <a:noAutofit/>
          </a:bodyPr>
          <a:lstStyle/>
          <a:p>
            <a:pPr lvl="0" rtl="0">
              <a:spcBef>
                <a:spcPts val="0"/>
              </a:spcBef>
              <a:buNone/>
            </a:pPr>
            <a:r>
              <a:rPr lang="en" dirty="0"/>
              <a:t>Code Review: The Handlers Object</a:t>
            </a:r>
          </a:p>
        </p:txBody>
      </p:sp>
      <p:sp>
        <p:nvSpPr>
          <p:cNvPr id="286" name="Shape 286"/>
          <p:cNvSpPr txBox="1"/>
          <p:nvPr/>
        </p:nvSpPr>
        <p:spPr>
          <a:xfrm>
            <a:off x="511799" y="2346640"/>
            <a:ext cx="7704600" cy="2890200"/>
          </a:xfrm>
          <a:prstGeom prst="rect">
            <a:avLst/>
          </a:prstGeom>
          <a:noFill/>
          <a:ln>
            <a:noFill/>
          </a:ln>
        </p:spPr>
        <p:txBody>
          <a:bodyPr lIns="91425" tIns="91425" rIns="91425" bIns="91425" anchor="t" anchorCtr="0">
            <a:noAutofit/>
          </a:bodyPr>
          <a:lstStyle/>
          <a:p>
            <a:pPr lvl="0">
              <a:spcBef>
                <a:spcPts val="0"/>
              </a:spcBef>
              <a:buNone/>
            </a:pPr>
            <a:r>
              <a:rPr lang="en" sz="1600" dirty="0">
                <a:solidFill>
                  <a:srgbClr val="F1C232"/>
                </a:solidFill>
                <a:latin typeface="Consolas"/>
                <a:ea typeface="Consolas"/>
                <a:cs typeface="Consolas"/>
                <a:sym typeface="Consolas"/>
              </a:rPr>
              <a:t>23</a:t>
            </a:r>
            <a:r>
              <a:rPr lang="en" sz="1600" dirty="0">
                <a:solidFill>
                  <a:schemeClr val="lt1"/>
                </a:solidFill>
                <a:latin typeface="Consolas"/>
                <a:ea typeface="Consolas"/>
                <a:cs typeface="Consolas"/>
                <a:sym typeface="Consolas"/>
              </a:rPr>
              <a:t>  </a:t>
            </a:r>
            <a:r>
              <a:rPr lang="en" sz="1600" dirty="0">
                <a:solidFill>
                  <a:srgbClr val="B4A7D6"/>
                </a:solidFill>
                <a:latin typeface="Consolas"/>
                <a:ea typeface="Consolas"/>
                <a:cs typeface="Consolas"/>
                <a:sym typeface="Consolas"/>
              </a:rPr>
              <a:t>var</a:t>
            </a:r>
            <a:r>
              <a:rPr lang="en" sz="1600" dirty="0">
                <a:solidFill>
                  <a:schemeClr val="lt1"/>
                </a:solidFill>
                <a:latin typeface="Consolas"/>
                <a:ea typeface="Consolas"/>
                <a:cs typeface="Consolas"/>
                <a:sym typeface="Consolas"/>
              </a:rPr>
              <a:t> handlers = {</a:t>
            </a:r>
          </a:p>
          <a:p>
            <a:pPr lvl="0">
              <a:spcBef>
                <a:spcPts val="0"/>
              </a:spcBef>
              <a:buNone/>
            </a:pPr>
            <a:r>
              <a:rPr lang="en" sz="1600" dirty="0">
                <a:solidFill>
                  <a:srgbClr val="F1C232"/>
                </a:solidFill>
                <a:latin typeface="Consolas"/>
                <a:ea typeface="Consolas"/>
                <a:cs typeface="Consolas"/>
                <a:sym typeface="Consolas"/>
              </a:rPr>
              <a:t>24</a:t>
            </a:r>
            <a:r>
              <a:rPr lang="en" sz="1600" dirty="0">
                <a:solidFill>
                  <a:schemeClr val="lt1"/>
                </a:solidFill>
                <a:latin typeface="Consolas"/>
                <a:ea typeface="Consolas"/>
                <a:cs typeface="Consolas"/>
                <a:sym typeface="Consolas"/>
              </a:rPr>
              <a:t>    </a:t>
            </a:r>
            <a:r>
              <a:rPr lang="en" sz="1600" dirty="0">
                <a:solidFill>
                  <a:srgbClr val="B6D7A8"/>
                </a:solidFill>
                <a:latin typeface="Consolas"/>
                <a:ea typeface="Consolas"/>
                <a:cs typeface="Consolas"/>
                <a:sym typeface="Consolas"/>
              </a:rPr>
              <a:t>'LaunchRequest'</a:t>
            </a:r>
            <a:r>
              <a:rPr lang="en" sz="1600" dirty="0">
                <a:solidFill>
                  <a:schemeClr val="lt1"/>
                </a:solidFill>
                <a:latin typeface="Consolas"/>
                <a:ea typeface="Consolas"/>
                <a:cs typeface="Consolas"/>
                <a:sym typeface="Consolas"/>
              </a:rPr>
              <a:t>: </a:t>
            </a:r>
            <a:r>
              <a:rPr lang="en" sz="1600" dirty="0">
                <a:solidFill>
                  <a:srgbClr val="B4A7D6"/>
                </a:solidFill>
                <a:latin typeface="Consolas"/>
                <a:ea typeface="Consolas"/>
                <a:cs typeface="Consolas"/>
                <a:sym typeface="Consolas"/>
              </a:rPr>
              <a:t>function</a:t>
            </a:r>
            <a:r>
              <a:rPr lang="en" sz="1600" dirty="0">
                <a:solidFill>
                  <a:schemeClr val="lt1"/>
                </a:solidFill>
                <a:latin typeface="Consolas"/>
                <a:ea typeface="Consolas"/>
                <a:cs typeface="Consolas"/>
                <a:sym typeface="Consolas"/>
              </a:rPr>
              <a:t>() { </a:t>
            </a:r>
            <a:r>
              <a:rPr lang="en" sz="1600" dirty="0">
                <a:solidFill>
                  <a:srgbClr val="B4A7D6"/>
                </a:solidFill>
                <a:latin typeface="Consolas"/>
                <a:ea typeface="Consolas"/>
                <a:cs typeface="Consolas"/>
                <a:sym typeface="Consolas"/>
              </a:rPr>
              <a:t>this</a:t>
            </a:r>
            <a:r>
              <a:rPr lang="en" sz="1600" dirty="0">
                <a:solidFill>
                  <a:schemeClr val="lt1"/>
                </a:solidFill>
                <a:latin typeface="Consolas"/>
                <a:ea typeface="Consolas"/>
                <a:cs typeface="Consolas"/>
                <a:sym typeface="Consolas"/>
              </a:rPr>
              <a:t>.emit(</a:t>
            </a:r>
            <a:r>
              <a:rPr lang="en" sz="1600" dirty="0">
                <a:solidFill>
                  <a:srgbClr val="B6D7A8"/>
                </a:solidFill>
                <a:latin typeface="Consolas"/>
                <a:ea typeface="Consolas"/>
                <a:cs typeface="Consolas"/>
                <a:sym typeface="Consolas"/>
              </a:rPr>
              <a:t>'GetFact'</a:t>
            </a:r>
            <a:r>
              <a:rPr lang="en" sz="1600" dirty="0">
                <a:solidFill>
                  <a:schemeClr val="lt1"/>
                </a:solidFill>
                <a:latin typeface="Consolas"/>
                <a:ea typeface="Consolas"/>
                <a:cs typeface="Consolas"/>
                <a:sym typeface="Consolas"/>
              </a:rPr>
              <a:t>); },</a:t>
            </a:r>
          </a:p>
          <a:p>
            <a:pPr lvl="0">
              <a:spcBef>
                <a:spcPts val="0"/>
              </a:spcBef>
              <a:buNone/>
            </a:pPr>
            <a:r>
              <a:rPr lang="en" sz="1600" dirty="0">
                <a:solidFill>
                  <a:srgbClr val="F1C232"/>
                </a:solidFill>
                <a:latin typeface="Consolas"/>
                <a:ea typeface="Consolas"/>
                <a:cs typeface="Consolas"/>
                <a:sym typeface="Consolas"/>
              </a:rPr>
              <a:t>25</a:t>
            </a:r>
            <a:r>
              <a:rPr lang="en" sz="1600" dirty="0">
                <a:solidFill>
                  <a:schemeClr val="lt1"/>
                </a:solidFill>
                <a:latin typeface="Consolas"/>
                <a:ea typeface="Consolas"/>
                <a:cs typeface="Consolas"/>
                <a:sym typeface="Consolas"/>
              </a:rPr>
              <a:t>    </a:t>
            </a:r>
            <a:r>
              <a:rPr lang="en" sz="1600" dirty="0">
                <a:solidFill>
                  <a:srgbClr val="B6D7A8"/>
                </a:solidFill>
                <a:latin typeface="Consolas"/>
                <a:ea typeface="Consolas"/>
                <a:cs typeface="Consolas"/>
                <a:sym typeface="Consolas"/>
              </a:rPr>
              <a:t>'GetNewFactIntent'</a:t>
            </a:r>
            <a:r>
              <a:rPr lang="en" sz="1600" dirty="0">
                <a:solidFill>
                  <a:schemeClr val="lt1"/>
                </a:solidFill>
                <a:latin typeface="Consolas"/>
                <a:ea typeface="Consolas"/>
                <a:cs typeface="Consolas"/>
                <a:sym typeface="Consolas"/>
              </a:rPr>
              <a:t>: </a:t>
            </a:r>
            <a:r>
              <a:rPr lang="en" sz="1600" dirty="0">
                <a:solidFill>
                  <a:srgbClr val="B4A7D6"/>
                </a:solidFill>
                <a:latin typeface="Consolas"/>
                <a:ea typeface="Consolas"/>
                <a:cs typeface="Consolas"/>
                <a:sym typeface="Consolas"/>
              </a:rPr>
              <a:t>function</a:t>
            </a:r>
            <a:r>
              <a:rPr lang="en" sz="1600" dirty="0">
                <a:solidFill>
                  <a:schemeClr val="lt1"/>
                </a:solidFill>
                <a:latin typeface="Consolas"/>
                <a:ea typeface="Consolas"/>
                <a:cs typeface="Consolas"/>
                <a:sym typeface="Consolas"/>
              </a:rPr>
              <a:t>() { </a:t>
            </a:r>
            <a:r>
              <a:rPr lang="en" sz="1600" dirty="0">
                <a:solidFill>
                  <a:srgbClr val="B4A7D6"/>
                </a:solidFill>
                <a:latin typeface="Consolas"/>
                <a:ea typeface="Consolas"/>
                <a:cs typeface="Consolas"/>
                <a:sym typeface="Consolas"/>
              </a:rPr>
              <a:t>this</a:t>
            </a:r>
            <a:r>
              <a:rPr lang="en" sz="1600" dirty="0">
                <a:solidFill>
                  <a:schemeClr val="lt1"/>
                </a:solidFill>
                <a:latin typeface="Consolas"/>
                <a:ea typeface="Consolas"/>
                <a:cs typeface="Consolas"/>
                <a:sym typeface="Consolas"/>
              </a:rPr>
              <a:t>.emit(</a:t>
            </a:r>
            <a:r>
              <a:rPr lang="en" sz="1600" dirty="0">
                <a:solidFill>
                  <a:srgbClr val="B6D7A8"/>
                </a:solidFill>
                <a:latin typeface="Consolas"/>
                <a:ea typeface="Consolas"/>
                <a:cs typeface="Consolas"/>
                <a:sym typeface="Consolas"/>
              </a:rPr>
              <a:t>'GetFact'</a:t>
            </a:r>
            <a:r>
              <a:rPr lang="en" sz="1600" dirty="0">
                <a:solidFill>
                  <a:schemeClr val="lt1"/>
                </a:solidFill>
                <a:latin typeface="Consolas"/>
                <a:ea typeface="Consolas"/>
                <a:cs typeface="Consolas"/>
                <a:sym typeface="Consolas"/>
              </a:rPr>
              <a:t>); },</a:t>
            </a:r>
          </a:p>
          <a:p>
            <a:pPr lvl="0">
              <a:spcBef>
                <a:spcPts val="0"/>
              </a:spcBef>
              <a:buNone/>
            </a:pPr>
            <a:r>
              <a:rPr lang="en" sz="1600" dirty="0">
                <a:solidFill>
                  <a:srgbClr val="F1C232"/>
                </a:solidFill>
                <a:latin typeface="Consolas"/>
                <a:ea typeface="Consolas"/>
                <a:cs typeface="Consolas"/>
                <a:sym typeface="Consolas"/>
              </a:rPr>
              <a:t>26</a:t>
            </a:r>
            <a:r>
              <a:rPr lang="en" sz="1600" dirty="0">
                <a:solidFill>
                  <a:schemeClr val="lt1"/>
                </a:solidFill>
                <a:latin typeface="Consolas"/>
                <a:ea typeface="Consolas"/>
                <a:cs typeface="Consolas"/>
                <a:sym typeface="Consolas"/>
              </a:rPr>
              <a:t>    </a:t>
            </a:r>
            <a:r>
              <a:rPr lang="en" sz="1600" dirty="0">
                <a:solidFill>
                  <a:srgbClr val="B6D7A8"/>
                </a:solidFill>
                <a:latin typeface="Consolas"/>
                <a:ea typeface="Consolas"/>
                <a:cs typeface="Consolas"/>
                <a:sym typeface="Consolas"/>
              </a:rPr>
              <a:t>'GetFact'</a:t>
            </a:r>
            <a:r>
              <a:rPr lang="en" sz="1600" dirty="0">
                <a:solidFill>
                  <a:schemeClr val="lt1"/>
                </a:solidFill>
                <a:latin typeface="Consolas"/>
                <a:ea typeface="Consolas"/>
                <a:cs typeface="Consolas"/>
                <a:sym typeface="Consolas"/>
              </a:rPr>
              <a:t>: </a:t>
            </a:r>
            <a:r>
              <a:rPr lang="en" sz="1600" dirty="0">
                <a:solidFill>
                  <a:srgbClr val="B4A7D6"/>
                </a:solidFill>
                <a:latin typeface="Consolas"/>
                <a:ea typeface="Consolas"/>
                <a:cs typeface="Consolas"/>
                <a:sym typeface="Consolas"/>
              </a:rPr>
              <a:t>function</a:t>
            </a:r>
            <a:r>
              <a:rPr lang="en" sz="1600" dirty="0">
                <a:solidFill>
                  <a:schemeClr val="lt1"/>
                </a:solidFill>
                <a:latin typeface="Consolas"/>
                <a:ea typeface="Consolas"/>
                <a:cs typeface="Consolas"/>
                <a:sym typeface="Consolas"/>
              </a:rPr>
              <a:t>() {</a:t>
            </a:r>
          </a:p>
          <a:p>
            <a:pPr lvl="0">
              <a:spcBef>
                <a:spcPts val="0"/>
              </a:spcBef>
              <a:buNone/>
            </a:pPr>
            <a:r>
              <a:rPr lang="en" sz="1600" dirty="0">
                <a:solidFill>
                  <a:srgbClr val="F1C232"/>
                </a:solidFill>
                <a:latin typeface="Consolas"/>
                <a:ea typeface="Consolas"/>
                <a:cs typeface="Consolas"/>
                <a:sym typeface="Consolas"/>
              </a:rPr>
              <a:t>27</a:t>
            </a:r>
            <a:r>
              <a:rPr lang="en" sz="1600" dirty="0">
                <a:solidFill>
                  <a:schemeClr val="lt1"/>
                </a:solidFill>
                <a:latin typeface="Consolas"/>
                <a:ea typeface="Consolas"/>
                <a:cs typeface="Consolas"/>
                <a:sym typeface="Consolas"/>
              </a:rPr>
              <a:t>      </a:t>
            </a:r>
            <a:r>
              <a:rPr lang="en" sz="1600" dirty="0">
                <a:solidFill>
                  <a:srgbClr val="B7B7B7"/>
                </a:solidFill>
                <a:latin typeface="Consolas"/>
                <a:ea typeface="Consolas"/>
                <a:cs typeface="Consolas"/>
                <a:sym typeface="Consolas"/>
              </a:rPr>
              <a:t>// Randomly select a fact from the array</a:t>
            </a:r>
          </a:p>
          <a:p>
            <a:pPr lvl="0">
              <a:spcBef>
                <a:spcPts val="0"/>
              </a:spcBef>
              <a:buNone/>
            </a:pPr>
            <a:r>
              <a:rPr lang="en" sz="1600" dirty="0">
                <a:solidFill>
                  <a:srgbClr val="F1C232"/>
                </a:solidFill>
                <a:latin typeface="Consolas"/>
                <a:ea typeface="Consolas"/>
                <a:cs typeface="Consolas"/>
                <a:sym typeface="Consolas"/>
              </a:rPr>
              <a:t>28</a:t>
            </a:r>
            <a:r>
              <a:rPr lang="en" sz="1600" dirty="0">
                <a:solidFill>
                  <a:schemeClr val="lt1"/>
                </a:solidFill>
                <a:latin typeface="Consolas"/>
                <a:ea typeface="Consolas"/>
                <a:cs typeface="Consolas"/>
                <a:sym typeface="Consolas"/>
              </a:rPr>
              <a:t>      </a:t>
            </a:r>
            <a:r>
              <a:rPr lang="en" sz="1600" dirty="0">
                <a:solidFill>
                  <a:srgbClr val="B4A7D6"/>
                </a:solidFill>
                <a:latin typeface="Consolas"/>
                <a:ea typeface="Consolas"/>
                <a:cs typeface="Consolas"/>
                <a:sym typeface="Consolas"/>
              </a:rPr>
              <a:t>const</a:t>
            </a:r>
            <a:r>
              <a:rPr lang="en" sz="1600" dirty="0">
                <a:solidFill>
                  <a:schemeClr val="lt1"/>
                </a:solidFill>
                <a:latin typeface="Consolas"/>
                <a:ea typeface="Consolas"/>
                <a:cs typeface="Consolas"/>
                <a:sym typeface="Consolas"/>
              </a:rPr>
              <a:t> factIndex = Math.floor(Math.random() * FACTS.length);</a:t>
            </a:r>
          </a:p>
          <a:p>
            <a:pPr lvl="0">
              <a:spcBef>
                <a:spcPts val="0"/>
              </a:spcBef>
              <a:buNone/>
            </a:pPr>
            <a:r>
              <a:rPr lang="en" sz="1600" dirty="0">
                <a:solidFill>
                  <a:srgbClr val="F1C232"/>
                </a:solidFill>
                <a:latin typeface="Consolas"/>
                <a:ea typeface="Consolas"/>
                <a:cs typeface="Consolas"/>
                <a:sym typeface="Consolas"/>
              </a:rPr>
              <a:t>29</a:t>
            </a:r>
            <a:r>
              <a:rPr lang="en" sz="1600" dirty="0">
                <a:solidFill>
                  <a:schemeClr val="lt1"/>
                </a:solidFill>
                <a:latin typeface="Consolas"/>
                <a:ea typeface="Consolas"/>
                <a:cs typeface="Consolas"/>
                <a:sym typeface="Consolas"/>
              </a:rPr>
              <a:t>      </a:t>
            </a:r>
            <a:r>
              <a:rPr lang="en" sz="1600" dirty="0">
                <a:solidFill>
                  <a:srgbClr val="B4A7D6"/>
                </a:solidFill>
                <a:latin typeface="Consolas"/>
                <a:ea typeface="Consolas"/>
                <a:cs typeface="Consolas"/>
                <a:sym typeface="Consolas"/>
              </a:rPr>
              <a:t>const</a:t>
            </a:r>
            <a:r>
              <a:rPr lang="en" sz="1600" dirty="0">
                <a:solidFill>
                  <a:schemeClr val="lt1"/>
                </a:solidFill>
                <a:latin typeface="Consolas"/>
                <a:ea typeface="Consolas"/>
                <a:cs typeface="Consolas"/>
                <a:sym typeface="Consolas"/>
              </a:rPr>
              <a:t> randomFact = FACTS[factIndex];</a:t>
            </a:r>
          </a:p>
          <a:p>
            <a:pPr lvl="0">
              <a:spcBef>
                <a:spcPts val="0"/>
              </a:spcBef>
              <a:buNone/>
            </a:pPr>
            <a:r>
              <a:rPr lang="en" sz="1600" dirty="0">
                <a:solidFill>
                  <a:srgbClr val="F1C232"/>
                </a:solidFill>
                <a:latin typeface="Consolas"/>
                <a:ea typeface="Consolas"/>
                <a:cs typeface="Consolas"/>
                <a:sym typeface="Consolas"/>
              </a:rPr>
              <a:t>30</a:t>
            </a:r>
            <a:r>
              <a:rPr lang="en" sz="1600" dirty="0">
                <a:solidFill>
                  <a:schemeClr val="lt1"/>
                </a:solidFill>
                <a:latin typeface="Consolas"/>
                <a:ea typeface="Consolas"/>
                <a:cs typeface="Consolas"/>
                <a:sym typeface="Consolas"/>
              </a:rPr>
              <a:t>  </a:t>
            </a:r>
          </a:p>
          <a:p>
            <a:pPr lvl="0">
              <a:spcBef>
                <a:spcPts val="0"/>
              </a:spcBef>
              <a:buNone/>
            </a:pPr>
            <a:r>
              <a:rPr lang="en" sz="1600" dirty="0">
                <a:solidFill>
                  <a:srgbClr val="F1C232"/>
                </a:solidFill>
                <a:latin typeface="Consolas"/>
                <a:ea typeface="Consolas"/>
                <a:cs typeface="Consolas"/>
                <a:sym typeface="Consolas"/>
              </a:rPr>
              <a:t>31</a:t>
            </a:r>
            <a:r>
              <a:rPr lang="en" sz="1600" dirty="0">
                <a:solidFill>
                  <a:schemeClr val="lt1"/>
                </a:solidFill>
                <a:latin typeface="Consolas"/>
                <a:ea typeface="Consolas"/>
                <a:cs typeface="Consolas"/>
                <a:sym typeface="Consolas"/>
              </a:rPr>
              <a:t>      </a:t>
            </a:r>
            <a:r>
              <a:rPr lang="en" sz="1600" dirty="0">
                <a:solidFill>
                  <a:srgbClr val="B7B7B7"/>
                </a:solidFill>
                <a:latin typeface="Consolas"/>
                <a:ea typeface="Consolas"/>
                <a:cs typeface="Consolas"/>
                <a:sym typeface="Consolas"/>
              </a:rPr>
              <a:t>// Create speech output</a:t>
            </a:r>
          </a:p>
          <a:p>
            <a:pPr lvl="0">
              <a:spcBef>
                <a:spcPts val="0"/>
              </a:spcBef>
              <a:buNone/>
            </a:pPr>
            <a:r>
              <a:rPr lang="en" sz="1600" dirty="0">
                <a:solidFill>
                  <a:srgbClr val="F1C232"/>
                </a:solidFill>
                <a:latin typeface="Consolas"/>
                <a:ea typeface="Consolas"/>
                <a:cs typeface="Consolas"/>
                <a:sym typeface="Consolas"/>
              </a:rPr>
              <a:t>32</a:t>
            </a:r>
            <a:r>
              <a:rPr lang="en" sz="1600" dirty="0">
                <a:solidFill>
                  <a:schemeClr val="lt1"/>
                </a:solidFill>
                <a:latin typeface="Consolas"/>
                <a:ea typeface="Consolas"/>
                <a:cs typeface="Consolas"/>
                <a:sym typeface="Consolas"/>
              </a:rPr>
              <a:t>      </a:t>
            </a:r>
            <a:r>
              <a:rPr lang="en" sz="1600" dirty="0">
                <a:solidFill>
                  <a:srgbClr val="B4A7D6"/>
                </a:solidFill>
                <a:latin typeface="Consolas"/>
                <a:ea typeface="Consolas"/>
                <a:cs typeface="Consolas"/>
                <a:sym typeface="Consolas"/>
              </a:rPr>
              <a:t>const</a:t>
            </a:r>
            <a:r>
              <a:rPr lang="en" sz="1600" dirty="0">
                <a:solidFill>
                  <a:schemeClr val="lt1"/>
                </a:solidFill>
                <a:latin typeface="Consolas"/>
                <a:ea typeface="Consolas"/>
                <a:cs typeface="Consolas"/>
                <a:sym typeface="Consolas"/>
              </a:rPr>
              <a:t> speechOutput = </a:t>
            </a:r>
            <a:r>
              <a:rPr lang="en" sz="1600" dirty="0">
                <a:solidFill>
                  <a:srgbClr val="B6D7A8"/>
                </a:solidFill>
                <a:latin typeface="Consolas"/>
                <a:ea typeface="Consolas"/>
                <a:cs typeface="Consolas"/>
                <a:sym typeface="Consolas"/>
              </a:rPr>
              <a:t>"Here's your fact: "</a:t>
            </a:r>
            <a:r>
              <a:rPr lang="en" sz="1600" dirty="0">
                <a:solidFill>
                  <a:schemeClr val="lt1"/>
                </a:solidFill>
                <a:latin typeface="Consolas"/>
                <a:ea typeface="Consolas"/>
                <a:cs typeface="Consolas"/>
                <a:sym typeface="Consolas"/>
              </a:rPr>
              <a:t> + randomFact;</a:t>
            </a:r>
          </a:p>
          <a:p>
            <a:pPr lvl="0">
              <a:spcBef>
                <a:spcPts val="0"/>
              </a:spcBef>
              <a:buNone/>
            </a:pPr>
            <a:r>
              <a:rPr lang="en" sz="1600" dirty="0">
                <a:solidFill>
                  <a:srgbClr val="F1C232"/>
                </a:solidFill>
                <a:latin typeface="Consolas"/>
                <a:ea typeface="Consolas"/>
                <a:cs typeface="Consolas"/>
                <a:sym typeface="Consolas"/>
              </a:rPr>
              <a:t>33</a:t>
            </a:r>
            <a:r>
              <a:rPr lang="en" sz="1600" dirty="0">
                <a:solidFill>
                  <a:schemeClr val="lt1"/>
                </a:solidFill>
                <a:latin typeface="Consolas"/>
                <a:ea typeface="Consolas"/>
                <a:cs typeface="Consolas"/>
                <a:sym typeface="Consolas"/>
              </a:rPr>
              <a:t>      </a:t>
            </a:r>
            <a:r>
              <a:rPr lang="en" sz="1600" dirty="0">
                <a:solidFill>
                  <a:srgbClr val="B4A7D6"/>
                </a:solidFill>
                <a:latin typeface="Consolas"/>
                <a:ea typeface="Consolas"/>
                <a:cs typeface="Consolas"/>
                <a:sym typeface="Consolas"/>
              </a:rPr>
              <a:t>this</a:t>
            </a:r>
            <a:r>
              <a:rPr lang="en" sz="1600" dirty="0">
                <a:solidFill>
                  <a:schemeClr val="lt1"/>
                </a:solidFill>
                <a:latin typeface="Consolas"/>
                <a:ea typeface="Consolas"/>
                <a:cs typeface="Consolas"/>
                <a:sym typeface="Consolas"/>
              </a:rPr>
              <a:t>.emit(</a:t>
            </a:r>
            <a:r>
              <a:rPr lang="en" sz="1600" dirty="0">
                <a:solidFill>
                  <a:srgbClr val="B6D7A8"/>
                </a:solidFill>
                <a:latin typeface="Consolas"/>
                <a:ea typeface="Consolas"/>
                <a:cs typeface="Consolas"/>
                <a:sym typeface="Consolas"/>
              </a:rPr>
              <a:t>':tellWithCard'</a:t>
            </a:r>
            <a:r>
              <a:rPr lang="en" sz="1600" dirty="0">
                <a:solidFill>
                  <a:schemeClr val="lt1"/>
                </a:solidFill>
                <a:latin typeface="Consolas"/>
                <a:ea typeface="Consolas"/>
                <a:cs typeface="Consolas"/>
                <a:sym typeface="Consolas"/>
              </a:rPr>
              <a:t>, speechOutput, </a:t>
            </a:r>
            <a:r>
              <a:rPr lang="en" sz="1600" dirty="0" smtClean="0">
                <a:solidFill>
                  <a:srgbClr val="B6D7A8"/>
                </a:solidFill>
                <a:latin typeface="Consolas"/>
                <a:ea typeface="Consolas"/>
                <a:cs typeface="Consolas"/>
                <a:sym typeface="Consolas"/>
              </a:rPr>
              <a:t>"</a:t>
            </a:r>
            <a:r>
              <a:rPr lang="en-US" sz="1600" dirty="0" smtClean="0">
                <a:solidFill>
                  <a:srgbClr val="B6D7A8"/>
                </a:solidFill>
                <a:latin typeface="Consolas"/>
                <a:ea typeface="Consolas"/>
                <a:cs typeface="Consolas"/>
                <a:sym typeface="Consolas"/>
              </a:rPr>
              <a:t>Capgemini</a:t>
            </a:r>
            <a:r>
              <a:rPr lang="en" sz="1600" dirty="0" smtClean="0">
                <a:solidFill>
                  <a:srgbClr val="B6D7A8"/>
                </a:solidFill>
                <a:latin typeface="Consolas"/>
                <a:ea typeface="Consolas"/>
                <a:cs typeface="Consolas"/>
                <a:sym typeface="Consolas"/>
              </a:rPr>
              <a:t> </a:t>
            </a:r>
            <a:r>
              <a:rPr lang="en" sz="1600" dirty="0">
                <a:solidFill>
                  <a:srgbClr val="B6D7A8"/>
                </a:solidFill>
                <a:latin typeface="Consolas"/>
                <a:ea typeface="Consolas"/>
                <a:cs typeface="Consolas"/>
                <a:sym typeface="Consolas"/>
              </a:rPr>
              <a:t>Facts"</a:t>
            </a:r>
            <a:r>
              <a:rPr lang="en" sz="1600" dirty="0">
                <a:solidFill>
                  <a:schemeClr val="lt1"/>
                </a:solidFill>
                <a:latin typeface="Consolas"/>
                <a:ea typeface="Consolas"/>
                <a:cs typeface="Consolas"/>
                <a:sym typeface="Consolas"/>
              </a:rPr>
              <a:t>, randomFact);</a:t>
            </a:r>
          </a:p>
          <a:p>
            <a:pPr lvl="0">
              <a:spcBef>
                <a:spcPts val="0"/>
              </a:spcBef>
              <a:buNone/>
            </a:pPr>
            <a:r>
              <a:rPr lang="en" sz="1600" dirty="0">
                <a:solidFill>
                  <a:srgbClr val="F1C232"/>
                </a:solidFill>
                <a:latin typeface="Consolas"/>
                <a:ea typeface="Consolas"/>
                <a:cs typeface="Consolas"/>
                <a:sym typeface="Consolas"/>
              </a:rPr>
              <a:t>34</a:t>
            </a:r>
            <a:r>
              <a:rPr lang="en" sz="1600" dirty="0">
                <a:solidFill>
                  <a:schemeClr val="lt1"/>
                </a:solidFill>
                <a:latin typeface="Consolas"/>
                <a:ea typeface="Consolas"/>
                <a:cs typeface="Consolas"/>
                <a:sym typeface="Consolas"/>
              </a:rPr>
              <a:t>    }</a:t>
            </a:r>
          </a:p>
          <a:p>
            <a:pPr lvl="0">
              <a:spcBef>
                <a:spcPts val="0"/>
              </a:spcBef>
              <a:buNone/>
            </a:pPr>
            <a:r>
              <a:rPr lang="en" sz="1600" dirty="0">
                <a:solidFill>
                  <a:srgbClr val="F1C232"/>
                </a:solidFill>
                <a:latin typeface="Consolas"/>
                <a:ea typeface="Consolas"/>
                <a:cs typeface="Consolas"/>
                <a:sym typeface="Consolas"/>
              </a:rPr>
              <a:t>35</a:t>
            </a:r>
            <a:r>
              <a:rPr lang="en" sz="1600" dirty="0">
                <a:solidFill>
                  <a:schemeClr val="lt1"/>
                </a:solidFill>
                <a:latin typeface="Consolas"/>
                <a:ea typeface="Consolas"/>
                <a:cs typeface="Consolas"/>
                <a:sym typeface="Consolas"/>
              </a:rPr>
              <a:t>  };</a:t>
            </a:r>
            <a:endParaRPr lang="en" dirty="0">
              <a:solidFill>
                <a:schemeClr val="lt1"/>
              </a:solidFill>
              <a:latin typeface="Consolas"/>
              <a:ea typeface="Consolas"/>
              <a:cs typeface="Consolas"/>
              <a:sym typeface="Consolas"/>
            </a:endParaRPr>
          </a:p>
          <a:p>
            <a:pPr lvl="0" rtl="0">
              <a:spcBef>
                <a:spcPts val="0"/>
              </a:spcBef>
              <a:buNone/>
            </a:pPr>
            <a:endParaRPr dirty="0">
              <a:solidFill>
                <a:srgbClr val="F1C232"/>
              </a:solidFill>
              <a:latin typeface="Consolas"/>
              <a:ea typeface="Consolas"/>
              <a:cs typeface="Consolas"/>
              <a:sym typeface="Consolas"/>
            </a:endParaRPr>
          </a:p>
        </p:txBody>
      </p:sp>
      <p:sp>
        <p:nvSpPr>
          <p:cNvPr id="287" name="Shape 287"/>
          <p:cNvSpPr txBox="1"/>
          <p:nvPr/>
        </p:nvSpPr>
        <p:spPr>
          <a:xfrm>
            <a:off x="731255" y="1130956"/>
            <a:ext cx="7626900" cy="1061700"/>
          </a:xfrm>
          <a:prstGeom prst="rect">
            <a:avLst/>
          </a:prstGeom>
          <a:noFill/>
          <a:ln>
            <a:noFill/>
          </a:ln>
        </p:spPr>
        <p:txBody>
          <a:bodyPr lIns="91425" tIns="91425" rIns="91425" bIns="91425" anchor="t" anchorCtr="0">
            <a:noAutofit/>
          </a:bodyPr>
          <a:lstStyle/>
          <a:p>
            <a:pPr lvl="0" algn="ctr" rtl="0">
              <a:lnSpc>
                <a:spcPct val="115000"/>
              </a:lnSpc>
              <a:spcBef>
                <a:spcPts val="0"/>
              </a:spcBef>
              <a:buNone/>
            </a:pPr>
            <a:r>
              <a:rPr lang="en" sz="2200">
                <a:solidFill>
                  <a:schemeClr val="dk1"/>
                </a:solidFill>
                <a:latin typeface="Open Sans"/>
                <a:ea typeface="Open Sans"/>
                <a:cs typeface="Open Sans"/>
                <a:sym typeface="Open Sans"/>
              </a:rPr>
              <a:t>The </a:t>
            </a:r>
            <a:r>
              <a:rPr lang="en" sz="2200">
                <a:solidFill>
                  <a:srgbClr val="5EA5E5"/>
                </a:solidFill>
                <a:latin typeface="Consolas"/>
                <a:ea typeface="Consolas"/>
                <a:cs typeface="Consolas"/>
                <a:sym typeface="Consolas"/>
              </a:rPr>
              <a:t>handlers</a:t>
            </a:r>
            <a:r>
              <a:rPr lang="en" sz="2200">
                <a:solidFill>
                  <a:schemeClr val="dk1"/>
                </a:solidFill>
                <a:latin typeface="Open Sans"/>
                <a:ea typeface="Open Sans"/>
                <a:cs typeface="Open Sans"/>
                <a:sym typeface="Open Sans"/>
              </a:rPr>
              <a:t> object tells Alexa how to handle various actions.  </a:t>
            </a:r>
            <a:r>
              <a:rPr lang="en" sz="2200">
                <a:solidFill>
                  <a:srgbClr val="5EA5E5"/>
                </a:solidFill>
                <a:latin typeface="Consolas"/>
                <a:ea typeface="Consolas"/>
                <a:cs typeface="Consolas"/>
                <a:sym typeface="Consolas"/>
              </a:rPr>
              <a:t>GetFact</a:t>
            </a:r>
            <a:r>
              <a:rPr lang="en" sz="2200">
                <a:solidFill>
                  <a:schemeClr val="dk1"/>
                </a:solidFill>
                <a:latin typeface="Open Sans"/>
                <a:ea typeface="Open Sans"/>
                <a:cs typeface="Open Sans"/>
                <a:sym typeface="Open Sans"/>
              </a:rPr>
              <a:t> is the main logic of our application.</a:t>
            </a:r>
          </a:p>
        </p:txBody>
      </p:sp>
    </p:spTree>
    <p:extLst>
      <p:ext uri="{BB962C8B-B14F-4D97-AF65-F5344CB8AC3E}">
        <p14:creationId xmlns:p14="http://schemas.microsoft.com/office/powerpoint/2010/main" val="18645758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Shape 292"/>
          <p:cNvPicPr preferRelativeResize="0"/>
          <p:nvPr/>
        </p:nvPicPr>
        <p:blipFill rotWithShape="1">
          <a:blip r:embed="rId3">
            <a:alphaModFix/>
          </a:blip>
          <a:srcRect b="21795"/>
          <a:stretch/>
        </p:blipFill>
        <p:spPr>
          <a:xfrm>
            <a:off x="279000" y="2134612"/>
            <a:ext cx="8477250" cy="4221587"/>
          </a:xfrm>
          <a:prstGeom prst="rect">
            <a:avLst/>
          </a:prstGeom>
          <a:noFill/>
          <a:ln>
            <a:noFill/>
          </a:ln>
        </p:spPr>
      </p:pic>
      <p:sp>
        <p:nvSpPr>
          <p:cNvPr id="293" name="Shape 293"/>
          <p:cNvSpPr txBox="1">
            <a:spLocks noGrp="1"/>
          </p:cNvSpPr>
          <p:nvPr>
            <p:ph type="title"/>
          </p:nvPr>
        </p:nvSpPr>
        <p:spPr>
          <a:xfrm>
            <a:off x="279000" y="89246"/>
            <a:ext cx="8820900" cy="824400"/>
          </a:xfrm>
          <a:prstGeom prst="rect">
            <a:avLst/>
          </a:prstGeom>
        </p:spPr>
        <p:txBody>
          <a:bodyPr lIns="91425" tIns="91425" rIns="91425" bIns="91425" anchor="ctr" anchorCtr="0">
            <a:noAutofit/>
          </a:bodyPr>
          <a:lstStyle/>
          <a:p>
            <a:pPr lvl="0" rtl="0">
              <a:spcBef>
                <a:spcPts val="0"/>
              </a:spcBef>
              <a:buNone/>
            </a:pPr>
            <a:r>
              <a:rPr lang="en" dirty="0"/>
              <a:t>Code Review: The Handler Function</a:t>
            </a:r>
          </a:p>
        </p:txBody>
      </p:sp>
      <p:sp>
        <p:nvSpPr>
          <p:cNvPr id="294" name="Shape 294"/>
          <p:cNvSpPr txBox="1"/>
          <p:nvPr/>
        </p:nvSpPr>
        <p:spPr>
          <a:xfrm>
            <a:off x="458850" y="2453440"/>
            <a:ext cx="8226300" cy="2890200"/>
          </a:xfrm>
          <a:prstGeom prst="rect">
            <a:avLst/>
          </a:prstGeom>
          <a:noFill/>
          <a:ln>
            <a:noFill/>
          </a:ln>
        </p:spPr>
        <p:txBody>
          <a:bodyPr lIns="91425" tIns="91425" rIns="91425" bIns="91425" anchor="t" anchorCtr="0">
            <a:noAutofit/>
          </a:bodyPr>
          <a:lstStyle/>
          <a:p>
            <a:pPr lvl="0">
              <a:spcBef>
                <a:spcPts val="0"/>
              </a:spcBef>
              <a:buNone/>
            </a:pPr>
            <a:r>
              <a:rPr lang="en" sz="1600" dirty="0">
                <a:solidFill>
                  <a:srgbClr val="F1C232"/>
                </a:solidFill>
                <a:latin typeface="Consolas"/>
                <a:ea typeface="Consolas"/>
                <a:cs typeface="Consolas"/>
                <a:sym typeface="Consolas"/>
              </a:rPr>
              <a:t>37</a:t>
            </a:r>
            <a:r>
              <a:rPr lang="en" sz="1600" dirty="0">
                <a:solidFill>
                  <a:schemeClr val="lt1"/>
                </a:solidFill>
                <a:latin typeface="Consolas"/>
                <a:ea typeface="Consolas"/>
                <a:cs typeface="Consolas"/>
                <a:sym typeface="Consolas"/>
              </a:rPr>
              <a:t>  </a:t>
            </a:r>
            <a:r>
              <a:rPr lang="en" sz="1600" dirty="0">
                <a:solidFill>
                  <a:srgbClr val="999999"/>
                </a:solidFill>
                <a:latin typeface="Consolas"/>
                <a:ea typeface="Consolas"/>
                <a:cs typeface="Consolas"/>
                <a:sym typeface="Consolas"/>
              </a:rPr>
              <a:t>// AWS Lambda calls this function every time Alexa uses our skill.</a:t>
            </a:r>
          </a:p>
          <a:p>
            <a:pPr lvl="0">
              <a:spcBef>
                <a:spcPts val="0"/>
              </a:spcBef>
              <a:buNone/>
            </a:pPr>
            <a:r>
              <a:rPr lang="en" sz="1600" dirty="0">
                <a:solidFill>
                  <a:srgbClr val="F1C232"/>
                </a:solidFill>
                <a:latin typeface="Consolas"/>
                <a:ea typeface="Consolas"/>
                <a:cs typeface="Consolas"/>
                <a:sym typeface="Consolas"/>
              </a:rPr>
              <a:t>38</a:t>
            </a:r>
            <a:r>
              <a:rPr lang="en" sz="1600" dirty="0">
                <a:solidFill>
                  <a:schemeClr val="lt1"/>
                </a:solidFill>
                <a:latin typeface="Consolas"/>
                <a:ea typeface="Consolas"/>
                <a:cs typeface="Consolas"/>
                <a:sym typeface="Consolas"/>
              </a:rPr>
              <a:t>  </a:t>
            </a:r>
            <a:r>
              <a:rPr lang="en" sz="1600" dirty="0">
                <a:solidFill>
                  <a:srgbClr val="B4A7D6"/>
                </a:solidFill>
                <a:latin typeface="Consolas"/>
                <a:ea typeface="Consolas"/>
                <a:cs typeface="Consolas"/>
                <a:sym typeface="Consolas"/>
              </a:rPr>
              <a:t>exports</a:t>
            </a:r>
            <a:r>
              <a:rPr lang="en" sz="1600" dirty="0">
                <a:solidFill>
                  <a:schemeClr val="lt1"/>
                </a:solidFill>
                <a:latin typeface="Consolas"/>
                <a:ea typeface="Consolas"/>
                <a:cs typeface="Consolas"/>
                <a:sym typeface="Consolas"/>
              </a:rPr>
              <a:t>.handler = </a:t>
            </a:r>
            <a:r>
              <a:rPr lang="en" sz="1600" dirty="0">
                <a:solidFill>
                  <a:srgbClr val="B4A7D6"/>
                </a:solidFill>
                <a:latin typeface="Consolas"/>
                <a:ea typeface="Consolas"/>
                <a:cs typeface="Consolas"/>
                <a:sym typeface="Consolas"/>
              </a:rPr>
              <a:t>function</a:t>
            </a:r>
            <a:r>
              <a:rPr lang="en" sz="1600" dirty="0">
                <a:solidFill>
                  <a:schemeClr val="lt1"/>
                </a:solidFill>
                <a:latin typeface="Consolas"/>
                <a:ea typeface="Consolas"/>
                <a:cs typeface="Consolas"/>
                <a:sym typeface="Consolas"/>
              </a:rPr>
              <a:t>(event, context, callback) {</a:t>
            </a:r>
          </a:p>
          <a:p>
            <a:pPr lvl="0">
              <a:spcBef>
                <a:spcPts val="0"/>
              </a:spcBef>
              <a:buNone/>
            </a:pPr>
            <a:r>
              <a:rPr lang="en" sz="1600" dirty="0">
                <a:solidFill>
                  <a:srgbClr val="F1C232"/>
                </a:solidFill>
                <a:latin typeface="Consolas"/>
                <a:ea typeface="Consolas"/>
                <a:cs typeface="Consolas"/>
                <a:sym typeface="Consolas"/>
              </a:rPr>
              <a:t>39</a:t>
            </a:r>
            <a:r>
              <a:rPr lang="en" sz="1600" dirty="0">
                <a:solidFill>
                  <a:schemeClr val="lt1"/>
                </a:solidFill>
                <a:latin typeface="Consolas"/>
                <a:ea typeface="Consolas"/>
                <a:cs typeface="Consolas"/>
                <a:sym typeface="Consolas"/>
              </a:rPr>
              <a:t>    </a:t>
            </a:r>
            <a:r>
              <a:rPr lang="en" sz="1600" dirty="0">
                <a:solidFill>
                  <a:srgbClr val="B7B7B7"/>
                </a:solidFill>
                <a:latin typeface="Consolas"/>
                <a:ea typeface="Consolas"/>
                <a:cs typeface="Consolas"/>
                <a:sym typeface="Consolas"/>
              </a:rPr>
              <a:t>// Include the AWS Alexa Library.</a:t>
            </a:r>
          </a:p>
          <a:p>
            <a:pPr lvl="0">
              <a:spcBef>
                <a:spcPts val="0"/>
              </a:spcBef>
              <a:buNone/>
            </a:pPr>
            <a:r>
              <a:rPr lang="en" sz="1600" dirty="0">
                <a:solidFill>
                  <a:srgbClr val="F1C232"/>
                </a:solidFill>
                <a:latin typeface="Consolas"/>
                <a:ea typeface="Consolas"/>
                <a:cs typeface="Consolas"/>
                <a:sym typeface="Consolas"/>
              </a:rPr>
              <a:t>40</a:t>
            </a:r>
            <a:r>
              <a:rPr lang="en" sz="1600" dirty="0">
                <a:solidFill>
                  <a:schemeClr val="lt1"/>
                </a:solidFill>
                <a:latin typeface="Consolas"/>
                <a:ea typeface="Consolas"/>
                <a:cs typeface="Consolas"/>
                <a:sym typeface="Consolas"/>
              </a:rPr>
              <a:t>    </a:t>
            </a:r>
            <a:r>
              <a:rPr lang="en" sz="1600" dirty="0">
                <a:solidFill>
                  <a:srgbClr val="B4A7D6"/>
                </a:solidFill>
                <a:latin typeface="Consolas"/>
                <a:ea typeface="Consolas"/>
                <a:cs typeface="Consolas"/>
                <a:sym typeface="Consolas"/>
              </a:rPr>
              <a:t>const</a:t>
            </a:r>
            <a:r>
              <a:rPr lang="en" sz="1600" dirty="0">
                <a:solidFill>
                  <a:schemeClr val="lt1"/>
                </a:solidFill>
                <a:latin typeface="Consolas"/>
                <a:ea typeface="Consolas"/>
                <a:cs typeface="Consolas"/>
                <a:sym typeface="Consolas"/>
              </a:rPr>
              <a:t> Alexa = require(</a:t>
            </a:r>
            <a:r>
              <a:rPr lang="en" sz="1600" dirty="0">
                <a:solidFill>
                  <a:srgbClr val="B6D7A8"/>
                </a:solidFill>
                <a:latin typeface="Consolas"/>
                <a:ea typeface="Consolas"/>
                <a:cs typeface="Consolas"/>
                <a:sym typeface="Consolas"/>
              </a:rPr>
              <a:t>"alexa-sdk"</a:t>
            </a:r>
            <a:r>
              <a:rPr lang="en" sz="1600" dirty="0">
                <a:solidFill>
                  <a:schemeClr val="lt1"/>
                </a:solidFill>
                <a:latin typeface="Consolas"/>
                <a:ea typeface="Consolas"/>
                <a:cs typeface="Consolas"/>
                <a:sym typeface="Consolas"/>
              </a:rPr>
              <a:t>);</a:t>
            </a:r>
          </a:p>
          <a:p>
            <a:pPr lvl="0">
              <a:spcBef>
                <a:spcPts val="0"/>
              </a:spcBef>
              <a:buNone/>
            </a:pPr>
            <a:r>
              <a:rPr lang="en" sz="1600" dirty="0">
                <a:solidFill>
                  <a:srgbClr val="F1C232"/>
                </a:solidFill>
                <a:latin typeface="Consolas"/>
                <a:ea typeface="Consolas"/>
                <a:cs typeface="Consolas"/>
                <a:sym typeface="Consolas"/>
              </a:rPr>
              <a:t>41</a:t>
            </a:r>
            <a:r>
              <a:rPr lang="en" sz="1600" dirty="0">
                <a:solidFill>
                  <a:schemeClr val="lt1"/>
                </a:solidFill>
                <a:latin typeface="Consolas"/>
                <a:ea typeface="Consolas"/>
                <a:cs typeface="Consolas"/>
                <a:sym typeface="Consolas"/>
              </a:rPr>
              <a:t>  </a:t>
            </a:r>
          </a:p>
          <a:p>
            <a:pPr lvl="0">
              <a:spcBef>
                <a:spcPts val="0"/>
              </a:spcBef>
              <a:buNone/>
            </a:pPr>
            <a:r>
              <a:rPr lang="en" sz="1600" dirty="0">
                <a:solidFill>
                  <a:srgbClr val="F1C232"/>
                </a:solidFill>
                <a:latin typeface="Consolas"/>
                <a:ea typeface="Consolas"/>
                <a:cs typeface="Consolas"/>
                <a:sym typeface="Consolas"/>
              </a:rPr>
              <a:t>42</a:t>
            </a:r>
            <a:r>
              <a:rPr lang="en" sz="1600" dirty="0">
                <a:solidFill>
                  <a:schemeClr val="lt1"/>
                </a:solidFill>
                <a:latin typeface="Consolas"/>
                <a:ea typeface="Consolas"/>
                <a:cs typeface="Consolas"/>
                <a:sym typeface="Consolas"/>
              </a:rPr>
              <a:t>    </a:t>
            </a:r>
            <a:r>
              <a:rPr lang="en" sz="1600" dirty="0">
                <a:solidFill>
                  <a:srgbClr val="B7B7B7"/>
                </a:solidFill>
                <a:latin typeface="Consolas"/>
                <a:ea typeface="Consolas"/>
                <a:cs typeface="Consolas"/>
                <a:sym typeface="Consolas"/>
              </a:rPr>
              <a:t>// Create an instance of the Alexa library &amp; pass it the requested command.</a:t>
            </a:r>
          </a:p>
          <a:p>
            <a:pPr lvl="0">
              <a:spcBef>
                <a:spcPts val="0"/>
              </a:spcBef>
              <a:buNone/>
            </a:pPr>
            <a:r>
              <a:rPr lang="en" sz="1600" dirty="0">
                <a:solidFill>
                  <a:srgbClr val="F1C232"/>
                </a:solidFill>
                <a:latin typeface="Consolas"/>
                <a:ea typeface="Consolas"/>
                <a:cs typeface="Consolas"/>
                <a:sym typeface="Consolas"/>
              </a:rPr>
              <a:t>43</a:t>
            </a:r>
            <a:r>
              <a:rPr lang="en" sz="1600" dirty="0">
                <a:solidFill>
                  <a:schemeClr val="lt1"/>
                </a:solidFill>
                <a:latin typeface="Consolas"/>
                <a:ea typeface="Consolas"/>
                <a:cs typeface="Consolas"/>
                <a:sym typeface="Consolas"/>
              </a:rPr>
              <a:t>    </a:t>
            </a:r>
            <a:r>
              <a:rPr lang="en" sz="1600" dirty="0">
                <a:solidFill>
                  <a:srgbClr val="B4A7D6"/>
                </a:solidFill>
                <a:latin typeface="Consolas"/>
                <a:ea typeface="Consolas"/>
                <a:cs typeface="Consolas"/>
                <a:sym typeface="Consolas"/>
              </a:rPr>
              <a:t>var</a:t>
            </a:r>
            <a:r>
              <a:rPr lang="en" sz="1600" dirty="0">
                <a:solidFill>
                  <a:schemeClr val="lt1"/>
                </a:solidFill>
                <a:latin typeface="Consolas"/>
                <a:ea typeface="Consolas"/>
                <a:cs typeface="Consolas"/>
                <a:sym typeface="Consolas"/>
              </a:rPr>
              <a:t> alexa = Alexa.handler(event, context);</a:t>
            </a:r>
          </a:p>
          <a:p>
            <a:pPr lvl="0">
              <a:spcBef>
                <a:spcPts val="0"/>
              </a:spcBef>
              <a:buNone/>
            </a:pPr>
            <a:r>
              <a:rPr lang="en" sz="1600" dirty="0">
                <a:solidFill>
                  <a:srgbClr val="F1C232"/>
                </a:solidFill>
                <a:latin typeface="Consolas"/>
                <a:ea typeface="Consolas"/>
                <a:cs typeface="Consolas"/>
                <a:sym typeface="Consolas"/>
              </a:rPr>
              <a:t>44</a:t>
            </a:r>
            <a:r>
              <a:rPr lang="en" sz="1600" dirty="0">
                <a:solidFill>
                  <a:schemeClr val="lt1"/>
                </a:solidFill>
                <a:latin typeface="Consolas"/>
                <a:ea typeface="Consolas"/>
                <a:cs typeface="Consolas"/>
                <a:sym typeface="Consolas"/>
              </a:rPr>
              <a:t>  </a:t>
            </a:r>
          </a:p>
          <a:p>
            <a:pPr lvl="0">
              <a:spcBef>
                <a:spcPts val="0"/>
              </a:spcBef>
              <a:buNone/>
            </a:pPr>
            <a:r>
              <a:rPr lang="en" sz="1600" dirty="0">
                <a:solidFill>
                  <a:srgbClr val="F1C232"/>
                </a:solidFill>
                <a:latin typeface="Consolas"/>
                <a:ea typeface="Consolas"/>
                <a:cs typeface="Consolas"/>
                <a:sym typeface="Consolas"/>
              </a:rPr>
              <a:t>45</a:t>
            </a:r>
            <a:r>
              <a:rPr lang="en" sz="1600" dirty="0">
                <a:solidFill>
                  <a:schemeClr val="lt1"/>
                </a:solidFill>
                <a:latin typeface="Consolas"/>
                <a:ea typeface="Consolas"/>
                <a:cs typeface="Consolas"/>
                <a:sym typeface="Consolas"/>
              </a:rPr>
              <a:t>    </a:t>
            </a:r>
            <a:r>
              <a:rPr lang="en" sz="1600" dirty="0">
                <a:solidFill>
                  <a:srgbClr val="B7B7B7"/>
                </a:solidFill>
                <a:latin typeface="Consolas"/>
                <a:ea typeface="Consolas"/>
                <a:cs typeface="Consolas"/>
                <a:sym typeface="Consolas"/>
              </a:rPr>
              <a:t>// Give our Alexa instance handling instructions &amp; execute the request.</a:t>
            </a:r>
          </a:p>
          <a:p>
            <a:pPr lvl="0">
              <a:spcBef>
                <a:spcPts val="0"/>
              </a:spcBef>
              <a:buNone/>
            </a:pPr>
            <a:r>
              <a:rPr lang="en" sz="1600" dirty="0">
                <a:solidFill>
                  <a:srgbClr val="F1C232"/>
                </a:solidFill>
                <a:latin typeface="Consolas"/>
                <a:ea typeface="Consolas"/>
                <a:cs typeface="Consolas"/>
                <a:sym typeface="Consolas"/>
              </a:rPr>
              <a:t>46</a:t>
            </a:r>
            <a:r>
              <a:rPr lang="en" sz="1600" dirty="0">
                <a:solidFill>
                  <a:schemeClr val="lt1"/>
                </a:solidFill>
                <a:latin typeface="Consolas"/>
                <a:ea typeface="Consolas"/>
                <a:cs typeface="Consolas"/>
                <a:sym typeface="Consolas"/>
              </a:rPr>
              <a:t>    alexa.registerHandlers(handlers);</a:t>
            </a:r>
          </a:p>
          <a:p>
            <a:pPr lvl="0">
              <a:spcBef>
                <a:spcPts val="0"/>
              </a:spcBef>
              <a:buNone/>
            </a:pPr>
            <a:r>
              <a:rPr lang="en" sz="1600" dirty="0">
                <a:solidFill>
                  <a:srgbClr val="F1C232"/>
                </a:solidFill>
                <a:latin typeface="Consolas"/>
                <a:ea typeface="Consolas"/>
                <a:cs typeface="Consolas"/>
                <a:sym typeface="Consolas"/>
              </a:rPr>
              <a:t>47</a:t>
            </a:r>
            <a:r>
              <a:rPr lang="en" sz="1600" dirty="0">
                <a:solidFill>
                  <a:schemeClr val="lt1"/>
                </a:solidFill>
                <a:latin typeface="Consolas"/>
                <a:ea typeface="Consolas"/>
                <a:cs typeface="Consolas"/>
                <a:sym typeface="Consolas"/>
              </a:rPr>
              <a:t>    alexa.execute();</a:t>
            </a:r>
          </a:p>
          <a:p>
            <a:pPr lvl="0" rtl="0">
              <a:spcBef>
                <a:spcPts val="0"/>
              </a:spcBef>
              <a:buNone/>
            </a:pPr>
            <a:r>
              <a:rPr lang="en" sz="1600" dirty="0">
                <a:solidFill>
                  <a:srgbClr val="F1C232"/>
                </a:solidFill>
                <a:latin typeface="Consolas"/>
                <a:ea typeface="Consolas"/>
                <a:cs typeface="Consolas"/>
                <a:sym typeface="Consolas"/>
              </a:rPr>
              <a:t>48</a:t>
            </a:r>
            <a:r>
              <a:rPr lang="en" sz="1600" dirty="0">
                <a:solidFill>
                  <a:schemeClr val="lt1"/>
                </a:solidFill>
                <a:latin typeface="Consolas"/>
                <a:ea typeface="Consolas"/>
                <a:cs typeface="Consolas"/>
                <a:sym typeface="Consolas"/>
              </a:rPr>
              <a:t>  };</a:t>
            </a:r>
          </a:p>
          <a:p>
            <a:pPr lvl="0" rtl="0">
              <a:spcBef>
                <a:spcPts val="0"/>
              </a:spcBef>
              <a:buNone/>
            </a:pPr>
            <a:endParaRPr dirty="0">
              <a:solidFill>
                <a:srgbClr val="F1C232"/>
              </a:solidFill>
              <a:latin typeface="Consolas"/>
              <a:ea typeface="Consolas"/>
              <a:cs typeface="Consolas"/>
              <a:sym typeface="Consolas"/>
            </a:endParaRPr>
          </a:p>
        </p:txBody>
      </p:sp>
      <p:sp>
        <p:nvSpPr>
          <p:cNvPr id="295" name="Shape 295"/>
          <p:cNvSpPr txBox="1"/>
          <p:nvPr/>
        </p:nvSpPr>
        <p:spPr>
          <a:xfrm>
            <a:off x="704175" y="1072912"/>
            <a:ext cx="7626900" cy="1061700"/>
          </a:xfrm>
          <a:prstGeom prst="rect">
            <a:avLst/>
          </a:prstGeom>
          <a:noFill/>
          <a:ln>
            <a:noFill/>
          </a:ln>
        </p:spPr>
        <p:txBody>
          <a:bodyPr lIns="91425" tIns="91425" rIns="91425" bIns="91425" anchor="t" anchorCtr="0">
            <a:noAutofit/>
          </a:bodyPr>
          <a:lstStyle/>
          <a:p>
            <a:pPr lvl="0" algn="ctr" rtl="0">
              <a:lnSpc>
                <a:spcPct val="115000"/>
              </a:lnSpc>
              <a:spcBef>
                <a:spcPts val="0"/>
              </a:spcBef>
              <a:buNone/>
            </a:pPr>
            <a:r>
              <a:rPr lang="en" sz="2200" dirty="0">
                <a:solidFill>
                  <a:schemeClr val="dk1"/>
                </a:solidFill>
                <a:latin typeface="Open Sans"/>
                <a:ea typeface="Open Sans"/>
                <a:cs typeface="Open Sans"/>
                <a:sym typeface="Open Sans"/>
              </a:rPr>
              <a:t>The </a:t>
            </a:r>
            <a:r>
              <a:rPr lang="en" sz="2200" dirty="0">
                <a:solidFill>
                  <a:srgbClr val="5EA5E5"/>
                </a:solidFill>
                <a:latin typeface="Consolas"/>
                <a:ea typeface="Consolas"/>
                <a:cs typeface="Consolas"/>
                <a:sym typeface="Consolas"/>
              </a:rPr>
              <a:t>handler</a:t>
            </a:r>
            <a:r>
              <a:rPr lang="en" sz="2200" dirty="0">
                <a:solidFill>
                  <a:schemeClr val="dk1"/>
                </a:solidFill>
                <a:latin typeface="Open Sans"/>
                <a:ea typeface="Open Sans"/>
                <a:cs typeface="Open Sans"/>
                <a:sym typeface="Open Sans"/>
              </a:rPr>
              <a:t> function tells Alexa how to route voice commands by passing a copy of the </a:t>
            </a:r>
            <a:r>
              <a:rPr lang="en" sz="2200" dirty="0">
                <a:solidFill>
                  <a:srgbClr val="5EA5E5"/>
                </a:solidFill>
                <a:latin typeface="Consolas"/>
                <a:ea typeface="Consolas"/>
                <a:cs typeface="Consolas"/>
                <a:sym typeface="Consolas"/>
              </a:rPr>
              <a:t>handlers</a:t>
            </a:r>
            <a:r>
              <a:rPr lang="en" sz="2200" dirty="0">
                <a:solidFill>
                  <a:schemeClr val="dk1"/>
                </a:solidFill>
                <a:latin typeface="Open Sans"/>
                <a:ea typeface="Open Sans"/>
                <a:cs typeface="Open Sans"/>
                <a:sym typeface="Open Sans"/>
              </a:rPr>
              <a:t> object.</a:t>
            </a:r>
          </a:p>
        </p:txBody>
      </p:sp>
    </p:spTree>
    <p:extLst>
      <p:ext uri="{BB962C8B-B14F-4D97-AF65-F5344CB8AC3E}">
        <p14:creationId xmlns:p14="http://schemas.microsoft.com/office/powerpoint/2010/main" val="20023151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 y="-25399"/>
            <a:ext cx="9143999" cy="1002135"/>
          </a:xfrm>
        </p:spPr>
        <p:txBody>
          <a:bodyPr/>
          <a:lstStyle/>
          <a:p>
            <a:r>
              <a:rPr lang="en-US"/>
              <a:t>Agenda</a:t>
            </a:r>
          </a:p>
        </p:txBody>
      </p:sp>
      <p:sp>
        <p:nvSpPr>
          <p:cNvPr id="15" name="Text Placeholder 14"/>
          <p:cNvSpPr>
            <a:spLocks noGrp="1"/>
          </p:cNvSpPr>
          <p:nvPr>
            <p:ph type="body" sz="quarter" idx="11"/>
          </p:nvPr>
        </p:nvSpPr>
        <p:spPr>
          <a:xfrm>
            <a:off x="359594" y="1603445"/>
            <a:ext cx="8965065" cy="300082"/>
          </a:xfrm>
        </p:spPr>
        <p:txBody>
          <a:bodyPr/>
          <a:lstStyle/>
          <a:p>
            <a:pPr>
              <a:tabLst>
                <a:tab pos="7281679" algn="l"/>
              </a:tabLst>
            </a:pPr>
            <a:r>
              <a:rPr lang="en-US" dirty="0" smtClean="0"/>
              <a:t>Topic                                                                                                                             approx</a:t>
            </a:r>
            <a:r>
              <a:rPr lang="en-US" dirty="0"/>
              <a:t>. time</a:t>
            </a:r>
          </a:p>
        </p:txBody>
      </p:sp>
      <p:sp>
        <p:nvSpPr>
          <p:cNvPr id="7" name="Content Placeholder 6"/>
          <p:cNvSpPr>
            <a:spLocks noGrp="1"/>
          </p:cNvSpPr>
          <p:nvPr>
            <p:ph sz="quarter" idx="15"/>
          </p:nvPr>
        </p:nvSpPr>
        <p:spPr>
          <a:xfrm>
            <a:off x="359593" y="2204830"/>
            <a:ext cx="8496535" cy="3972035"/>
          </a:xfrm>
        </p:spPr>
        <p:txBody>
          <a:bodyPr>
            <a:normAutofit/>
          </a:bodyPr>
          <a:lstStyle/>
          <a:p>
            <a:pPr marL="316531" indent="-316531">
              <a:buAutoNum type="arabicPeriod"/>
              <a:tabLst>
                <a:tab pos="7281679" algn="l"/>
              </a:tabLst>
            </a:pPr>
            <a:r>
              <a:rPr lang="en-US" dirty="0" smtClean="0"/>
              <a:t>Welcome to Hacking with Amazon Alexa</a:t>
            </a:r>
            <a:r>
              <a:rPr lang="en-US" dirty="0"/>
              <a:t>	</a:t>
            </a:r>
            <a:r>
              <a:rPr lang="en-US" dirty="0" smtClean="0"/>
              <a:t>01 </a:t>
            </a:r>
            <a:r>
              <a:rPr lang="en-US" dirty="0"/>
              <a:t>min.</a:t>
            </a:r>
          </a:p>
          <a:p>
            <a:pPr marL="316531" indent="-316531">
              <a:buAutoNum type="arabicPeriod"/>
              <a:tabLst>
                <a:tab pos="7281679" algn="l"/>
              </a:tabLst>
            </a:pPr>
            <a:r>
              <a:rPr lang="en-US" dirty="0"/>
              <a:t>Introduction to Alexa &amp; Voice UI 	</a:t>
            </a:r>
            <a:r>
              <a:rPr lang="en-US" dirty="0" smtClean="0"/>
              <a:t>10 </a:t>
            </a:r>
            <a:r>
              <a:rPr lang="en-US" dirty="0"/>
              <a:t>min.</a:t>
            </a:r>
          </a:p>
          <a:p>
            <a:pPr marL="316531" indent="-316531">
              <a:buAutoNum type="arabicPeriod"/>
              <a:tabLst>
                <a:tab pos="7281679" algn="l"/>
              </a:tabLst>
            </a:pPr>
            <a:r>
              <a:rPr lang="en-US" dirty="0"/>
              <a:t>Developing for Alexa </a:t>
            </a:r>
            <a:r>
              <a:rPr lang="en-US" dirty="0" smtClean="0"/>
              <a:t>	05 </a:t>
            </a:r>
            <a:r>
              <a:rPr lang="en-US" dirty="0"/>
              <a:t>min</a:t>
            </a:r>
            <a:r>
              <a:rPr lang="en-US" dirty="0" smtClean="0"/>
              <a:t>.</a:t>
            </a:r>
          </a:p>
          <a:p>
            <a:pPr marL="316531" indent="-316531">
              <a:buAutoNum type="arabicPeriod"/>
              <a:tabLst>
                <a:tab pos="7281679" algn="l"/>
              </a:tabLst>
            </a:pPr>
            <a:r>
              <a:rPr lang="en-US" dirty="0"/>
              <a:t>Build Your First Alexa Skill </a:t>
            </a:r>
            <a:r>
              <a:rPr lang="en-US" dirty="0" smtClean="0"/>
              <a:t>	20 min.</a:t>
            </a:r>
          </a:p>
          <a:p>
            <a:pPr marL="316531" indent="-316531">
              <a:buAutoNum type="arabicPeriod"/>
              <a:tabLst>
                <a:tab pos="7281679" algn="l"/>
              </a:tabLst>
            </a:pPr>
            <a:r>
              <a:rPr lang="en-US" dirty="0" smtClean="0"/>
              <a:t>Review 	01 min.</a:t>
            </a:r>
          </a:p>
          <a:p>
            <a:pPr marL="316531" indent="-316531">
              <a:buAutoNum type="arabicPeriod"/>
              <a:tabLst>
                <a:tab pos="7281679" algn="l"/>
              </a:tabLst>
            </a:pPr>
            <a:r>
              <a:rPr lang="en-US" dirty="0" smtClean="0"/>
              <a:t>Next Steps	03 min.				</a:t>
            </a:r>
            <a:endParaRPr lang="en-US" dirty="0"/>
          </a:p>
          <a:p>
            <a:pPr marL="0" indent="0">
              <a:buNone/>
              <a:tabLst>
                <a:tab pos="7281679" algn="l"/>
              </a:tabLst>
            </a:pPr>
            <a:r>
              <a:rPr lang="en-US" dirty="0"/>
              <a:t>During this workshop you’ll learn the basics of how to build skills for Amazon Alexa to run on Alexa devices like the Amazon Tap or Echo. The provided content covers setting up Alexa Skills Kit, developing your first skill, deploying your skill to AWS Lambda, and submitting your skill for publication</a:t>
            </a:r>
            <a:r>
              <a:rPr lang="en-US" dirty="0" smtClean="0"/>
              <a:t>.</a:t>
            </a:r>
          </a:p>
          <a:p>
            <a:pPr marL="0" indent="0">
              <a:buNone/>
              <a:tabLst>
                <a:tab pos="7281679" algn="l"/>
              </a:tabLst>
            </a:pPr>
            <a:endParaRPr lang="en-US" dirty="0"/>
          </a:p>
          <a:p>
            <a:pPr marL="0" indent="0">
              <a:buNone/>
              <a:tabLst>
                <a:tab pos="7281679" algn="l"/>
              </a:tabLst>
            </a:pPr>
            <a:r>
              <a:rPr lang="en-US" b="1" dirty="0"/>
              <a:t>Acknowledgements:</a:t>
            </a:r>
          </a:p>
          <a:p>
            <a:pPr>
              <a:tabLst>
                <a:tab pos="7281679" algn="l"/>
              </a:tabLst>
            </a:pPr>
            <a:r>
              <a:rPr lang="en-US" dirty="0" smtClean="0"/>
              <a:t>Special thanks to Major League Hacking for the Amazon Alexa deck</a:t>
            </a:r>
            <a:endParaRPr lang="en-US" b="1" dirty="0"/>
          </a:p>
          <a:p>
            <a:pPr>
              <a:tabLst>
                <a:tab pos="7281679" algn="l"/>
              </a:tabLst>
            </a:pPr>
            <a:r>
              <a:rPr lang="en-US" dirty="0"/>
              <a:t>The </a:t>
            </a:r>
            <a:r>
              <a:rPr lang="en-US" dirty="0" smtClean="0"/>
              <a:t>presentation was </a:t>
            </a:r>
            <a:r>
              <a:rPr lang="en-US" dirty="0" smtClean="0"/>
              <a:t>repurposed by </a:t>
            </a:r>
            <a:r>
              <a:rPr lang="en-US" b="1" dirty="0" smtClean="0"/>
              <a:t>Krista MacGillivray </a:t>
            </a:r>
            <a:r>
              <a:rPr lang="en-US" dirty="0" smtClean="0"/>
              <a:t>for </a:t>
            </a:r>
            <a:r>
              <a:rPr lang="en-US" dirty="0"/>
              <a:t>Global Innovators </a:t>
            </a:r>
            <a:r>
              <a:rPr lang="en-US" dirty="0" smtClean="0"/>
              <a:t>Month</a:t>
            </a:r>
            <a:endParaRPr lang="en-US" dirty="0"/>
          </a:p>
        </p:txBody>
      </p:sp>
    </p:spTree>
    <p:extLst>
      <p:ext uri="{BB962C8B-B14F-4D97-AF65-F5344CB8AC3E}">
        <p14:creationId xmlns:p14="http://schemas.microsoft.com/office/powerpoint/2010/main" val="23375635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555234" y="1975046"/>
            <a:ext cx="6152062" cy="470099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7742" y="259492"/>
            <a:ext cx="4136390" cy="482600"/>
          </a:xfrm>
          <a:prstGeom prst="rect">
            <a:avLst/>
          </a:prstGeom>
        </p:spPr>
        <p:txBody>
          <a:bodyPr vert="horz" wrap="square" lIns="0" tIns="12700" rIns="0" bIns="0" rtlCol="0">
            <a:spAutoFit/>
          </a:bodyPr>
          <a:lstStyle/>
          <a:p>
            <a:pPr marL="12700">
              <a:lnSpc>
                <a:spcPct val="100000"/>
              </a:lnSpc>
              <a:spcBef>
                <a:spcPts val="100"/>
              </a:spcBef>
            </a:pPr>
            <a:r>
              <a:rPr spc="95" dirty="0"/>
              <a:t>Create </a:t>
            </a:r>
            <a:r>
              <a:rPr spc="90" dirty="0"/>
              <a:t>your</a:t>
            </a:r>
            <a:r>
              <a:rPr spc="-270" dirty="0"/>
              <a:t> </a:t>
            </a:r>
            <a:r>
              <a:rPr spc="50" dirty="0"/>
              <a:t>Function.</a:t>
            </a:r>
          </a:p>
        </p:txBody>
      </p:sp>
      <p:sp>
        <p:nvSpPr>
          <p:cNvPr id="5" name="object 5"/>
          <p:cNvSpPr/>
          <p:nvPr/>
        </p:nvSpPr>
        <p:spPr>
          <a:xfrm>
            <a:off x="6330912" y="6358037"/>
            <a:ext cx="1614805" cy="318135"/>
          </a:xfrm>
          <a:custGeom>
            <a:avLst/>
            <a:gdLst/>
            <a:ahLst/>
            <a:cxnLst/>
            <a:rect l="l" t="t" r="r" b="b"/>
            <a:pathLst>
              <a:path w="1614804" h="318134">
                <a:moveTo>
                  <a:pt x="0" y="158999"/>
                </a:moveTo>
                <a:lnTo>
                  <a:pt x="3299" y="144525"/>
                </a:lnTo>
                <a:lnTo>
                  <a:pt x="13006" y="130416"/>
                </a:lnTo>
                <a:lnTo>
                  <a:pt x="50507" y="103514"/>
                </a:lnTo>
                <a:lnTo>
                  <a:pt x="110222" y="78744"/>
                </a:lnTo>
                <a:lnTo>
                  <a:pt x="147696" y="67298"/>
                </a:lnTo>
                <a:lnTo>
                  <a:pt x="189869" y="56553"/>
                </a:lnTo>
                <a:lnTo>
                  <a:pt x="236455" y="46565"/>
                </a:lnTo>
                <a:lnTo>
                  <a:pt x="287170" y="37390"/>
                </a:lnTo>
                <a:lnTo>
                  <a:pt x="341727" y="29085"/>
                </a:lnTo>
                <a:lnTo>
                  <a:pt x="399843" y="21705"/>
                </a:lnTo>
                <a:lnTo>
                  <a:pt x="461232" y="15307"/>
                </a:lnTo>
                <a:lnTo>
                  <a:pt x="525609" y="9946"/>
                </a:lnTo>
                <a:lnTo>
                  <a:pt x="592689" y="5678"/>
                </a:lnTo>
                <a:lnTo>
                  <a:pt x="662187" y="2561"/>
                </a:lnTo>
                <a:lnTo>
                  <a:pt x="733819" y="649"/>
                </a:lnTo>
                <a:lnTo>
                  <a:pt x="807298" y="0"/>
                </a:lnTo>
                <a:lnTo>
                  <a:pt x="880777" y="649"/>
                </a:lnTo>
                <a:lnTo>
                  <a:pt x="952408" y="2561"/>
                </a:lnTo>
                <a:lnTo>
                  <a:pt x="1021906" y="5678"/>
                </a:lnTo>
                <a:lnTo>
                  <a:pt x="1088987" y="9946"/>
                </a:lnTo>
                <a:lnTo>
                  <a:pt x="1153364" y="15307"/>
                </a:lnTo>
                <a:lnTo>
                  <a:pt x="1214753" y="21705"/>
                </a:lnTo>
                <a:lnTo>
                  <a:pt x="1272868" y="29085"/>
                </a:lnTo>
                <a:lnTo>
                  <a:pt x="1327426" y="37390"/>
                </a:lnTo>
                <a:lnTo>
                  <a:pt x="1378140" y="46565"/>
                </a:lnTo>
                <a:lnTo>
                  <a:pt x="1424727" y="56553"/>
                </a:lnTo>
                <a:lnTo>
                  <a:pt x="1466900" y="67298"/>
                </a:lnTo>
                <a:lnTo>
                  <a:pt x="1504374" y="78744"/>
                </a:lnTo>
                <a:lnTo>
                  <a:pt x="1564089" y="103514"/>
                </a:lnTo>
                <a:lnTo>
                  <a:pt x="1601589" y="130416"/>
                </a:lnTo>
                <a:lnTo>
                  <a:pt x="1614596" y="158999"/>
                </a:lnTo>
                <a:lnTo>
                  <a:pt x="1585758" y="201263"/>
                </a:lnTo>
                <a:lnTo>
                  <a:pt x="1536866" y="227153"/>
                </a:lnTo>
                <a:lnTo>
                  <a:pt x="1466900" y="250690"/>
                </a:lnTo>
                <a:lnTo>
                  <a:pt x="1424727" y="261435"/>
                </a:lnTo>
                <a:lnTo>
                  <a:pt x="1378140" y="271424"/>
                </a:lnTo>
                <a:lnTo>
                  <a:pt x="1327426" y="280600"/>
                </a:lnTo>
                <a:lnTo>
                  <a:pt x="1272868" y="288906"/>
                </a:lnTo>
                <a:lnTo>
                  <a:pt x="1214753" y="296288"/>
                </a:lnTo>
                <a:lnTo>
                  <a:pt x="1153364" y="302688"/>
                </a:lnTo>
                <a:lnTo>
                  <a:pt x="1088987" y="308050"/>
                </a:lnTo>
                <a:lnTo>
                  <a:pt x="1021906" y="312318"/>
                </a:lnTo>
                <a:lnTo>
                  <a:pt x="952408" y="315437"/>
                </a:lnTo>
                <a:lnTo>
                  <a:pt x="880777" y="317349"/>
                </a:lnTo>
                <a:lnTo>
                  <a:pt x="807298" y="317999"/>
                </a:lnTo>
                <a:lnTo>
                  <a:pt x="733819" y="317349"/>
                </a:lnTo>
                <a:lnTo>
                  <a:pt x="662187" y="315437"/>
                </a:lnTo>
                <a:lnTo>
                  <a:pt x="592689" y="312318"/>
                </a:lnTo>
                <a:lnTo>
                  <a:pt x="525609" y="308050"/>
                </a:lnTo>
                <a:lnTo>
                  <a:pt x="461232" y="302688"/>
                </a:lnTo>
                <a:lnTo>
                  <a:pt x="399843" y="296288"/>
                </a:lnTo>
                <a:lnTo>
                  <a:pt x="341727" y="288906"/>
                </a:lnTo>
                <a:lnTo>
                  <a:pt x="287170" y="280600"/>
                </a:lnTo>
                <a:lnTo>
                  <a:pt x="236455" y="271424"/>
                </a:lnTo>
                <a:lnTo>
                  <a:pt x="189869" y="261435"/>
                </a:lnTo>
                <a:lnTo>
                  <a:pt x="147696" y="250690"/>
                </a:lnTo>
                <a:lnTo>
                  <a:pt x="110222" y="239243"/>
                </a:lnTo>
                <a:lnTo>
                  <a:pt x="50507" y="214474"/>
                </a:lnTo>
                <a:lnTo>
                  <a:pt x="13006" y="187576"/>
                </a:lnTo>
                <a:lnTo>
                  <a:pt x="3299" y="173469"/>
                </a:lnTo>
                <a:lnTo>
                  <a:pt x="0" y="158999"/>
                </a:lnTo>
                <a:close/>
              </a:path>
            </a:pathLst>
          </a:custGeom>
          <a:ln w="38099">
            <a:solidFill>
              <a:srgbClr val="FF0000"/>
            </a:solidFill>
          </a:ln>
        </p:spPr>
        <p:txBody>
          <a:bodyPr wrap="square" lIns="0" tIns="0" rIns="0" bIns="0" rtlCol="0"/>
          <a:lstStyle/>
          <a:p>
            <a:endParaRPr/>
          </a:p>
        </p:txBody>
      </p:sp>
      <p:sp>
        <p:nvSpPr>
          <p:cNvPr id="6" name="object 6"/>
          <p:cNvSpPr txBox="1"/>
          <p:nvPr/>
        </p:nvSpPr>
        <p:spPr>
          <a:xfrm>
            <a:off x="1392529" y="1128287"/>
            <a:ext cx="6351270" cy="766445"/>
          </a:xfrm>
          <a:prstGeom prst="rect">
            <a:avLst/>
          </a:prstGeom>
        </p:spPr>
        <p:txBody>
          <a:bodyPr vert="horz" wrap="square" lIns="0" tIns="33655" rIns="0" bIns="0" rtlCol="0">
            <a:spAutoFit/>
          </a:bodyPr>
          <a:lstStyle/>
          <a:p>
            <a:pPr marL="6985" algn="ctr">
              <a:lnSpc>
                <a:spcPct val="100000"/>
              </a:lnSpc>
              <a:spcBef>
                <a:spcPts val="265"/>
              </a:spcBef>
            </a:pPr>
            <a:r>
              <a:rPr sz="2400" b="1" spc="60" dirty="0">
                <a:solidFill>
                  <a:srgbClr val="5DA5E4"/>
                </a:solidFill>
                <a:latin typeface="Arial"/>
                <a:cs typeface="Arial"/>
              </a:rPr>
              <a:t>Instructions</a:t>
            </a:r>
            <a:endParaRPr sz="2400" dirty="0">
              <a:latin typeface="Arial"/>
              <a:cs typeface="Arial"/>
            </a:endParaRPr>
          </a:p>
          <a:p>
            <a:pPr algn="ctr">
              <a:lnSpc>
                <a:spcPct val="100000"/>
              </a:lnSpc>
              <a:spcBef>
                <a:spcPts val="150"/>
              </a:spcBef>
            </a:pPr>
            <a:r>
              <a:rPr sz="2200" spc="-15" dirty="0" smtClean="0">
                <a:latin typeface="Noto Sans"/>
                <a:cs typeface="Noto Sans"/>
              </a:rPr>
              <a:t>Click </a:t>
            </a:r>
            <a:r>
              <a:rPr sz="2200" spc="-60" dirty="0">
                <a:latin typeface="Noto Sans"/>
                <a:cs typeface="Noto Sans"/>
              </a:rPr>
              <a:t>“Create </a:t>
            </a:r>
            <a:r>
              <a:rPr sz="2200" spc="-50" dirty="0">
                <a:latin typeface="Noto Sans"/>
                <a:cs typeface="Noto Sans"/>
              </a:rPr>
              <a:t>Function” </a:t>
            </a:r>
            <a:r>
              <a:rPr sz="2200" spc="-20" dirty="0">
                <a:latin typeface="Noto Sans"/>
                <a:cs typeface="Noto Sans"/>
              </a:rPr>
              <a:t>at </a:t>
            </a:r>
            <a:r>
              <a:rPr sz="2200" spc="-15" dirty="0">
                <a:latin typeface="Noto Sans"/>
                <a:cs typeface="Noto Sans"/>
              </a:rPr>
              <a:t>the bottom </a:t>
            </a:r>
            <a:r>
              <a:rPr sz="2200" spc="-10" dirty="0">
                <a:latin typeface="Noto Sans"/>
                <a:cs typeface="Noto Sans"/>
              </a:rPr>
              <a:t>of </a:t>
            </a:r>
            <a:r>
              <a:rPr sz="2200" spc="-15" dirty="0">
                <a:latin typeface="Noto Sans"/>
                <a:cs typeface="Noto Sans"/>
              </a:rPr>
              <a:t>the</a:t>
            </a:r>
            <a:r>
              <a:rPr sz="2200" spc="85" dirty="0">
                <a:latin typeface="Noto Sans"/>
                <a:cs typeface="Noto Sans"/>
              </a:rPr>
              <a:t> </a:t>
            </a:r>
            <a:r>
              <a:rPr sz="2200" spc="-50" dirty="0">
                <a:latin typeface="Noto Sans"/>
                <a:cs typeface="Noto Sans"/>
              </a:rPr>
              <a:t>page</a:t>
            </a:r>
            <a:endParaRPr sz="2200" dirty="0">
              <a:latin typeface="Noto Sans"/>
              <a:cs typeface="Noto Sans"/>
            </a:endParaRPr>
          </a:p>
        </p:txBody>
      </p:sp>
    </p:spTree>
    <p:extLst>
      <p:ext uri="{BB962C8B-B14F-4D97-AF65-F5344CB8AC3E}">
        <p14:creationId xmlns:p14="http://schemas.microsoft.com/office/powerpoint/2010/main" val="22991106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55796" y="341983"/>
            <a:ext cx="8383905" cy="351378"/>
          </a:xfrm>
          <a:prstGeom prst="rect">
            <a:avLst/>
          </a:prstGeom>
        </p:spPr>
        <p:txBody>
          <a:bodyPr vert="horz" wrap="square" lIns="0" tIns="12700" rIns="0" bIns="0" rtlCol="0">
            <a:spAutoFit/>
          </a:bodyPr>
          <a:lstStyle/>
          <a:p>
            <a:pPr marL="12700">
              <a:lnSpc>
                <a:spcPct val="100000"/>
              </a:lnSpc>
              <a:spcBef>
                <a:spcPts val="100"/>
              </a:spcBef>
            </a:pPr>
            <a:r>
              <a:rPr spc="-35" dirty="0"/>
              <a:t>Copy</a:t>
            </a:r>
            <a:r>
              <a:rPr spc="-55" dirty="0"/>
              <a:t> </a:t>
            </a:r>
            <a:r>
              <a:rPr spc="75" dirty="0"/>
              <a:t>&amp;</a:t>
            </a:r>
            <a:r>
              <a:rPr spc="-50" dirty="0"/>
              <a:t> </a:t>
            </a:r>
            <a:r>
              <a:rPr spc="35" dirty="0"/>
              <a:t>Paste</a:t>
            </a:r>
            <a:r>
              <a:rPr spc="-55" dirty="0"/>
              <a:t> </a:t>
            </a:r>
            <a:r>
              <a:rPr spc="85" dirty="0"/>
              <a:t>your</a:t>
            </a:r>
            <a:r>
              <a:rPr spc="-60" dirty="0"/>
              <a:t> </a:t>
            </a:r>
            <a:r>
              <a:rPr spc="-20" dirty="0"/>
              <a:t>Code</a:t>
            </a:r>
            <a:r>
              <a:rPr spc="-50" dirty="0"/>
              <a:t> </a:t>
            </a:r>
            <a:r>
              <a:rPr spc="120" dirty="0"/>
              <a:t>into</a:t>
            </a:r>
            <a:r>
              <a:rPr spc="-50" dirty="0"/>
              <a:t> </a:t>
            </a:r>
            <a:r>
              <a:rPr spc="165" dirty="0"/>
              <a:t>the</a:t>
            </a:r>
            <a:r>
              <a:rPr spc="-50" dirty="0"/>
              <a:t> </a:t>
            </a:r>
            <a:r>
              <a:rPr spc="75" dirty="0"/>
              <a:t>Lambda</a:t>
            </a:r>
            <a:r>
              <a:rPr spc="-60" dirty="0"/>
              <a:t> </a:t>
            </a:r>
            <a:r>
              <a:rPr spc="45" dirty="0"/>
              <a:t>Editor</a:t>
            </a:r>
            <a:endParaRPr dirty="0"/>
          </a:p>
        </p:txBody>
      </p:sp>
      <p:sp>
        <p:nvSpPr>
          <p:cNvPr id="4" name="object 4"/>
          <p:cNvSpPr/>
          <p:nvPr/>
        </p:nvSpPr>
        <p:spPr>
          <a:xfrm>
            <a:off x="1405653" y="2246676"/>
            <a:ext cx="6365262" cy="4218841"/>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147204" y="895232"/>
            <a:ext cx="6871970" cy="1316355"/>
          </a:xfrm>
          <a:prstGeom prst="rect">
            <a:avLst/>
          </a:prstGeom>
        </p:spPr>
        <p:txBody>
          <a:bodyPr vert="horz" wrap="square" lIns="0" tIns="121285" rIns="0" bIns="0" rtlCol="0">
            <a:spAutoFit/>
          </a:bodyPr>
          <a:lstStyle/>
          <a:p>
            <a:pPr marL="10160" algn="ctr">
              <a:lnSpc>
                <a:spcPct val="100000"/>
              </a:lnSpc>
              <a:spcBef>
                <a:spcPts val="955"/>
              </a:spcBef>
            </a:pPr>
            <a:r>
              <a:rPr sz="2400" b="1" spc="60" dirty="0">
                <a:solidFill>
                  <a:srgbClr val="5DA5E4"/>
                </a:solidFill>
                <a:latin typeface="Arial"/>
                <a:cs typeface="Arial"/>
              </a:rPr>
              <a:t>Instructions</a:t>
            </a:r>
            <a:endParaRPr sz="2400" dirty="0">
              <a:latin typeface="Arial"/>
              <a:cs typeface="Arial"/>
            </a:endParaRPr>
          </a:p>
          <a:p>
            <a:pPr marL="12700" marR="5080" algn="ctr">
              <a:lnSpc>
                <a:spcPct val="113599"/>
              </a:lnSpc>
              <a:spcBef>
                <a:spcPts val="425"/>
              </a:spcBef>
            </a:pPr>
            <a:r>
              <a:rPr sz="2200" spc="-10" dirty="0">
                <a:latin typeface="Noto Sans"/>
                <a:cs typeface="Noto Sans"/>
              </a:rPr>
              <a:t>Copy </a:t>
            </a:r>
            <a:r>
              <a:rPr sz="2200" spc="-15" dirty="0">
                <a:latin typeface="Noto Sans"/>
                <a:cs typeface="Noto Sans"/>
              </a:rPr>
              <a:t>the entire contents </a:t>
            </a:r>
            <a:r>
              <a:rPr sz="2200" spc="-10" dirty="0">
                <a:latin typeface="Noto Sans"/>
                <a:cs typeface="Noto Sans"/>
              </a:rPr>
              <a:t>of </a:t>
            </a:r>
            <a:r>
              <a:rPr sz="2200" spc="-15" dirty="0">
                <a:latin typeface="Noto Sans"/>
                <a:cs typeface="Noto Sans"/>
              </a:rPr>
              <a:t>index.js and paste </a:t>
            </a:r>
            <a:r>
              <a:rPr sz="2200" spc="-20" dirty="0">
                <a:latin typeface="Noto Sans"/>
                <a:cs typeface="Noto Sans"/>
              </a:rPr>
              <a:t>it </a:t>
            </a:r>
            <a:r>
              <a:rPr sz="2200" spc="-10" dirty="0">
                <a:latin typeface="Noto Sans"/>
                <a:cs typeface="Noto Sans"/>
              </a:rPr>
              <a:t>over  </a:t>
            </a:r>
            <a:r>
              <a:rPr sz="2200" spc="-15" dirty="0">
                <a:latin typeface="Noto Sans"/>
                <a:cs typeface="Noto Sans"/>
              </a:rPr>
              <a:t>the </a:t>
            </a:r>
            <a:r>
              <a:rPr sz="2200" spc="-10" dirty="0">
                <a:latin typeface="Noto Sans"/>
                <a:cs typeface="Noto Sans"/>
              </a:rPr>
              <a:t>code </a:t>
            </a:r>
            <a:r>
              <a:rPr sz="2200" spc="-15" dirty="0">
                <a:latin typeface="Noto Sans"/>
                <a:cs typeface="Noto Sans"/>
              </a:rPr>
              <a:t>in the inline editor </a:t>
            </a:r>
            <a:r>
              <a:rPr sz="2200" spc="-10" dirty="0">
                <a:latin typeface="Noto Sans"/>
                <a:cs typeface="Noto Sans"/>
              </a:rPr>
              <a:t>on </a:t>
            </a:r>
            <a:r>
              <a:rPr sz="2200" spc="-15" dirty="0">
                <a:latin typeface="Noto Sans"/>
                <a:cs typeface="Noto Sans"/>
              </a:rPr>
              <a:t>the AWS</a:t>
            </a:r>
            <a:r>
              <a:rPr sz="2200" spc="40" dirty="0">
                <a:latin typeface="Noto Sans"/>
                <a:cs typeface="Noto Sans"/>
              </a:rPr>
              <a:t> </a:t>
            </a:r>
            <a:r>
              <a:rPr sz="2200" spc="-15" dirty="0">
                <a:latin typeface="Noto Sans"/>
                <a:cs typeface="Noto Sans"/>
              </a:rPr>
              <a:t>Console.</a:t>
            </a:r>
            <a:endParaRPr sz="2200" dirty="0">
              <a:latin typeface="Noto Sans"/>
              <a:cs typeface="Noto Sans"/>
            </a:endParaRPr>
          </a:p>
        </p:txBody>
      </p:sp>
    </p:spTree>
    <p:extLst>
      <p:ext uri="{BB962C8B-B14F-4D97-AF65-F5344CB8AC3E}">
        <p14:creationId xmlns:p14="http://schemas.microsoft.com/office/powerpoint/2010/main" val="14678720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0595" y="292927"/>
            <a:ext cx="2828290" cy="351378"/>
          </a:xfrm>
          <a:prstGeom prst="rect">
            <a:avLst/>
          </a:prstGeom>
        </p:spPr>
        <p:txBody>
          <a:bodyPr vert="horz" wrap="square" lIns="0" tIns="12700" rIns="0" bIns="0" rtlCol="0">
            <a:spAutoFit/>
          </a:bodyPr>
          <a:lstStyle/>
          <a:p>
            <a:pPr marL="12700">
              <a:lnSpc>
                <a:spcPct val="100000"/>
              </a:lnSpc>
              <a:spcBef>
                <a:spcPts val="100"/>
              </a:spcBef>
            </a:pPr>
            <a:r>
              <a:rPr spc="-20" dirty="0"/>
              <a:t>Save </a:t>
            </a:r>
            <a:r>
              <a:rPr spc="85" dirty="0"/>
              <a:t>your</a:t>
            </a:r>
            <a:r>
              <a:rPr spc="-160" dirty="0"/>
              <a:t> </a:t>
            </a:r>
            <a:r>
              <a:rPr spc="-15" dirty="0"/>
              <a:t>Code.</a:t>
            </a:r>
            <a:endParaRPr dirty="0"/>
          </a:p>
        </p:txBody>
      </p:sp>
      <p:sp>
        <p:nvSpPr>
          <p:cNvPr id="4" name="object 4"/>
          <p:cNvSpPr/>
          <p:nvPr/>
        </p:nvSpPr>
        <p:spPr>
          <a:xfrm>
            <a:off x="416366" y="2036369"/>
            <a:ext cx="8256645" cy="421884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652095" y="2436593"/>
            <a:ext cx="1023619" cy="351155"/>
          </a:xfrm>
          <a:custGeom>
            <a:avLst/>
            <a:gdLst/>
            <a:ahLst/>
            <a:cxnLst/>
            <a:rect l="l" t="t" r="r" b="b"/>
            <a:pathLst>
              <a:path w="1023620" h="351155">
                <a:moveTo>
                  <a:pt x="0" y="175499"/>
                </a:moveTo>
                <a:lnTo>
                  <a:pt x="18276" y="128845"/>
                </a:lnTo>
                <a:lnTo>
                  <a:pt x="69855" y="86922"/>
                </a:lnTo>
                <a:lnTo>
                  <a:pt x="106608" y="68257"/>
                </a:lnTo>
                <a:lnTo>
                  <a:pt x="149859" y="51403"/>
                </a:lnTo>
                <a:lnTo>
                  <a:pt x="198996" y="36567"/>
                </a:lnTo>
                <a:lnTo>
                  <a:pt x="253410" y="23961"/>
                </a:lnTo>
                <a:lnTo>
                  <a:pt x="312492" y="13791"/>
                </a:lnTo>
                <a:lnTo>
                  <a:pt x="375632" y="6269"/>
                </a:lnTo>
                <a:lnTo>
                  <a:pt x="442221" y="1602"/>
                </a:lnTo>
                <a:lnTo>
                  <a:pt x="511648" y="0"/>
                </a:lnTo>
                <a:lnTo>
                  <a:pt x="581076" y="1602"/>
                </a:lnTo>
                <a:lnTo>
                  <a:pt x="647665" y="6269"/>
                </a:lnTo>
                <a:lnTo>
                  <a:pt x="710805" y="13791"/>
                </a:lnTo>
                <a:lnTo>
                  <a:pt x="769887" y="23961"/>
                </a:lnTo>
                <a:lnTo>
                  <a:pt x="824301" y="36567"/>
                </a:lnTo>
                <a:lnTo>
                  <a:pt x="873438" y="51403"/>
                </a:lnTo>
                <a:lnTo>
                  <a:pt x="916688" y="68257"/>
                </a:lnTo>
                <a:lnTo>
                  <a:pt x="953442" y="86922"/>
                </a:lnTo>
                <a:lnTo>
                  <a:pt x="1005021" y="128845"/>
                </a:lnTo>
                <a:lnTo>
                  <a:pt x="1023297" y="175499"/>
                </a:lnTo>
                <a:lnTo>
                  <a:pt x="1005021" y="222154"/>
                </a:lnTo>
                <a:lnTo>
                  <a:pt x="953442" y="264077"/>
                </a:lnTo>
                <a:lnTo>
                  <a:pt x="916688" y="282741"/>
                </a:lnTo>
                <a:lnTo>
                  <a:pt x="873438" y="299596"/>
                </a:lnTo>
                <a:lnTo>
                  <a:pt x="824301" y="314431"/>
                </a:lnTo>
                <a:lnTo>
                  <a:pt x="769887" y="327038"/>
                </a:lnTo>
                <a:lnTo>
                  <a:pt x="710805" y="337207"/>
                </a:lnTo>
                <a:lnTo>
                  <a:pt x="647665" y="344730"/>
                </a:lnTo>
                <a:lnTo>
                  <a:pt x="581076" y="349397"/>
                </a:lnTo>
                <a:lnTo>
                  <a:pt x="511648" y="350999"/>
                </a:lnTo>
                <a:lnTo>
                  <a:pt x="442221" y="349397"/>
                </a:lnTo>
                <a:lnTo>
                  <a:pt x="375632" y="344730"/>
                </a:lnTo>
                <a:lnTo>
                  <a:pt x="312492" y="337207"/>
                </a:lnTo>
                <a:lnTo>
                  <a:pt x="253410" y="327038"/>
                </a:lnTo>
                <a:lnTo>
                  <a:pt x="198996" y="314431"/>
                </a:lnTo>
                <a:lnTo>
                  <a:pt x="149859" y="299596"/>
                </a:lnTo>
                <a:lnTo>
                  <a:pt x="106608" y="282741"/>
                </a:lnTo>
                <a:lnTo>
                  <a:pt x="69855" y="264077"/>
                </a:lnTo>
                <a:lnTo>
                  <a:pt x="18276" y="222154"/>
                </a:lnTo>
                <a:lnTo>
                  <a:pt x="4670" y="199313"/>
                </a:lnTo>
                <a:lnTo>
                  <a:pt x="0" y="175499"/>
                </a:lnTo>
                <a:close/>
              </a:path>
            </a:pathLst>
          </a:custGeom>
          <a:ln w="38099">
            <a:solidFill>
              <a:srgbClr val="FF0000"/>
            </a:solidFill>
          </a:ln>
        </p:spPr>
        <p:txBody>
          <a:bodyPr wrap="square" lIns="0" tIns="0" rIns="0" bIns="0" rtlCol="0"/>
          <a:lstStyle/>
          <a:p>
            <a:endParaRPr/>
          </a:p>
        </p:txBody>
      </p:sp>
      <p:sp>
        <p:nvSpPr>
          <p:cNvPr id="6" name="object 6"/>
          <p:cNvSpPr txBox="1"/>
          <p:nvPr/>
        </p:nvSpPr>
        <p:spPr>
          <a:xfrm>
            <a:off x="1081628" y="810739"/>
            <a:ext cx="6537325" cy="935355"/>
          </a:xfrm>
          <a:prstGeom prst="rect">
            <a:avLst/>
          </a:prstGeom>
        </p:spPr>
        <p:txBody>
          <a:bodyPr vert="horz" wrap="square" lIns="0" tIns="121285" rIns="0" bIns="0" rtlCol="0">
            <a:spAutoFit/>
          </a:bodyPr>
          <a:lstStyle/>
          <a:p>
            <a:pPr marL="233679" algn="ctr">
              <a:lnSpc>
                <a:spcPct val="100000"/>
              </a:lnSpc>
              <a:spcBef>
                <a:spcPts val="955"/>
              </a:spcBef>
            </a:pPr>
            <a:r>
              <a:rPr sz="2400" b="1" spc="60" dirty="0">
                <a:solidFill>
                  <a:srgbClr val="5DA5E4"/>
                </a:solidFill>
                <a:latin typeface="Arial"/>
                <a:cs typeface="Arial"/>
              </a:rPr>
              <a:t>Instructions</a:t>
            </a:r>
            <a:endParaRPr sz="2400">
              <a:latin typeface="Arial"/>
              <a:cs typeface="Arial"/>
            </a:endParaRPr>
          </a:p>
          <a:p>
            <a:pPr marL="12700">
              <a:lnSpc>
                <a:spcPct val="100000"/>
              </a:lnSpc>
              <a:spcBef>
                <a:spcPts val="785"/>
              </a:spcBef>
            </a:pPr>
            <a:r>
              <a:rPr sz="2200" spc="-15" dirty="0">
                <a:latin typeface="Noto Sans"/>
                <a:cs typeface="Noto Sans"/>
              </a:rPr>
              <a:t>Click the </a:t>
            </a:r>
            <a:r>
              <a:rPr sz="2200" spc="-20" dirty="0">
                <a:latin typeface="Noto Sans"/>
                <a:cs typeface="Noto Sans"/>
              </a:rPr>
              <a:t>white </a:t>
            </a:r>
            <a:r>
              <a:rPr sz="2200" spc="-120" dirty="0">
                <a:latin typeface="Noto Sans"/>
                <a:cs typeface="Noto Sans"/>
              </a:rPr>
              <a:t>“Save” </a:t>
            </a:r>
            <a:r>
              <a:rPr sz="2200" spc="-15" dirty="0">
                <a:latin typeface="Noto Sans"/>
                <a:cs typeface="Noto Sans"/>
              </a:rPr>
              <a:t>button </a:t>
            </a:r>
            <a:r>
              <a:rPr sz="2200" spc="-45" dirty="0">
                <a:latin typeface="Noto Sans"/>
                <a:cs typeface="Noto Sans"/>
              </a:rPr>
              <a:t>(not </a:t>
            </a:r>
            <a:r>
              <a:rPr sz="2200" spc="-15" dirty="0">
                <a:latin typeface="Noto Sans"/>
                <a:cs typeface="Noto Sans"/>
              </a:rPr>
              <a:t>the </a:t>
            </a:r>
            <a:r>
              <a:rPr sz="2200" spc="-35" dirty="0">
                <a:latin typeface="Noto Sans"/>
                <a:cs typeface="Noto Sans"/>
              </a:rPr>
              <a:t>orange</a:t>
            </a:r>
            <a:r>
              <a:rPr sz="2200" spc="150" dirty="0">
                <a:latin typeface="Noto Sans"/>
                <a:cs typeface="Noto Sans"/>
              </a:rPr>
              <a:t> </a:t>
            </a:r>
            <a:r>
              <a:rPr sz="2200" spc="-30" dirty="0">
                <a:latin typeface="Noto Sans"/>
                <a:cs typeface="Noto Sans"/>
              </a:rPr>
              <a:t>one).</a:t>
            </a:r>
            <a:endParaRPr sz="2200">
              <a:latin typeface="Noto Sans"/>
              <a:cs typeface="Noto Sans"/>
            </a:endParaRPr>
          </a:p>
        </p:txBody>
      </p:sp>
    </p:spTree>
    <p:extLst>
      <p:ext uri="{BB962C8B-B14F-4D97-AF65-F5344CB8AC3E}">
        <p14:creationId xmlns:p14="http://schemas.microsoft.com/office/powerpoint/2010/main" val="39667526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83374" y="259492"/>
            <a:ext cx="4398645" cy="482600"/>
          </a:xfrm>
          <a:prstGeom prst="rect">
            <a:avLst/>
          </a:prstGeom>
        </p:spPr>
        <p:txBody>
          <a:bodyPr vert="horz" wrap="square" lIns="0" tIns="12700" rIns="0" bIns="0" rtlCol="0">
            <a:spAutoFit/>
          </a:bodyPr>
          <a:lstStyle/>
          <a:p>
            <a:pPr marL="12700">
              <a:lnSpc>
                <a:spcPct val="100000"/>
              </a:lnSpc>
              <a:spcBef>
                <a:spcPts val="100"/>
              </a:spcBef>
            </a:pPr>
            <a:r>
              <a:rPr spc="45" dirty="0"/>
              <a:t>Configure </a:t>
            </a:r>
            <a:r>
              <a:rPr spc="90" dirty="0"/>
              <a:t>your</a:t>
            </a:r>
            <a:r>
              <a:rPr spc="-225" dirty="0"/>
              <a:t> </a:t>
            </a:r>
            <a:r>
              <a:rPr spc="20" dirty="0"/>
              <a:t>Trigger.</a:t>
            </a:r>
          </a:p>
        </p:txBody>
      </p:sp>
      <p:sp>
        <p:nvSpPr>
          <p:cNvPr id="4" name="object 4"/>
          <p:cNvSpPr txBox="1"/>
          <p:nvPr/>
        </p:nvSpPr>
        <p:spPr>
          <a:xfrm>
            <a:off x="1276370" y="1272702"/>
            <a:ext cx="6586220" cy="1753235"/>
          </a:xfrm>
          <a:prstGeom prst="rect">
            <a:avLst/>
          </a:prstGeom>
        </p:spPr>
        <p:txBody>
          <a:bodyPr vert="horz" wrap="square" lIns="0" tIns="12700" rIns="0" bIns="0" rtlCol="0">
            <a:spAutoFit/>
          </a:bodyPr>
          <a:lstStyle/>
          <a:p>
            <a:pPr marL="12065" marR="5080" algn="ctr">
              <a:lnSpc>
                <a:spcPct val="113599"/>
              </a:lnSpc>
              <a:spcBef>
                <a:spcPts val="100"/>
              </a:spcBef>
            </a:pPr>
            <a:r>
              <a:rPr sz="2200" spc="-15" dirty="0">
                <a:latin typeface="Noto Sans"/>
                <a:cs typeface="Noto Sans"/>
              </a:rPr>
              <a:t>We need to setup a </a:t>
            </a:r>
            <a:r>
              <a:rPr sz="2200" spc="-55" dirty="0">
                <a:latin typeface="Noto Sans"/>
                <a:cs typeface="Noto Sans"/>
              </a:rPr>
              <a:t>trigger </a:t>
            </a:r>
            <a:r>
              <a:rPr sz="2200" spc="-15" dirty="0">
                <a:latin typeface="Noto Sans"/>
                <a:cs typeface="Noto Sans"/>
              </a:rPr>
              <a:t>to call </a:t>
            </a:r>
            <a:r>
              <a:rPr sz="2200" spc="-10" dirty="0">
                <a:latin typeface="Noto Sans"/>
                <a:cs typeface="Noto Sans"/>
              </a:rPr>
              <a:t>our </a:t>
            </a:r>
            <a:r>
              <a:rPr sz="2200" spc="-15" dirty="0">
                <a:latin typeface="Noto Sans"/>
                <a:cs typeface="Noto Sans"/>
              </a:rPr>
              <a:t>new Lambda  Function </a:t>
            </a:r>
            <a:r>
              <a:rPr sz="2200" spc="-10" dirty="0">
                <a:latin typeface="Noto Sans"/>
                <a:cs typeface="Noto Sans"/>
              </a:rPr>
              <a:t>(</a:t>
            </a:r>
            <a:r>
              <a:rPr sz="2200" i="1" spc="-10" dirty="0">
                <a:latin typeface="Arial"/>
                <a:cs typeface="Arial"/>
              </a:rPr>
              <a:t>in </a:t>
            </a:r>
            <a:r>
              <a:rPr sz="2200" i="1" spc="60" dirty="0">
                <a:latin typeface="Arial"/>
                <a:cs typeface="Arial"/>
              </a:rPr>
              <a:t>our </a:t>
            </a:r>
            <a:r>
              <a:rPr sz="2200" i="1" spc="-105" dirty="0">
                <a:latin typeface="Arial"/>
                <a:cs typeface="Arial"/>
              </a:rPr>
              <a:t>case </a:t>
            </a:r>
            <a:r>
              <a:rPr sz="2200" i="1" spc="-75" dirty="0">
                <a:latin typeface="Arial"/>
                <a:cs typeface="Arial"/>
              </a:rPr>
              <a:t>Alexa </a:t>
            </a:r>
            <a:r>
              <a:rPr sz="2200" i="1" spc="-65" dirty="0">
                <a:latin typeface="Arial"/>
                <a:cs typeface="Arial"/>
              </a:rPr>
              <a:t>Skills</a:t>
            </a:r>
            <a:r>
              <a:rPr sz="2200" i="1" spc="-95" dirty="0">
                <a:latin typeface="Arial"/>
                <a:cs typeface="Arial"/>
              </a:rPr>
              <a:t> </a:t>
            </a:r>
            <a:r>
              <a:rPr sz="2200" i="1" spc="-40" dirty="0">
                <a:latin typeface="Arial"/>
                <a:cs typeface="Arial"/>
              </a:rPr>
              <a:t>Kit</a:t>
            </a:r>
            <a:r>
              <a:rPr sz="2200" spc="-40" dirty="0">
                <a:latin typeface="Noto Sans"/>
                <a:cs typeface="Noto Sans"/>
              </a:rPr>
              <a:t>).</a:t>
            </a:r>
            <a:endParaRPr sz="2200">
              <a:latin typeface="Noto Sans"/>
              <a:cs typeface="Noto Sans"/>
            </a:endParaRPr>
          </a:p>
          <a:p>
            <a:pPr marL="5080" algn="ctr">
              <a:lnSpc>
                <a:spcPct val="100000"/>
              </a:lnSpc>
              <a:spcBef>
                <a:spcPts val="1150"/>
              </a:spcBef>
            </a:pPr>
            <a:r>
              <a:rPr sz="2400" b="1" spc="60" dirty="0">
                <a:solidFill>
                  <a:srgbClr val="5DA5E4"/>
                </a:solidFill>
                <a:latin typeface="Arial"/>
                <a:cs typeface="Arial"/>
              </a:rPr>
              <a:t>Instructions</a:t>
            </a:r>
            <a:endParaRPr sz="2400">
              <a:latin typeface="Arial"/>
              <a:cs typeface="Arial"/>
            </a:endParaRPr>
          </a:p>
          <a:p>
            <a:pPr marR="45720" algn="ctr">
              <a:lnSpc>
                <a:spcPct val="100000"/>
              </a:lnSpc>
              <a:spcBef>
                <a:spcPts val="1175"/>
              </a:spcBef>
            </a:pPr>
            <a:r>
              <a:rPr sz="2000" spc="-15" dirty="0">
                <a:latin typeface="Noto Sans"/>
                <a:cs typeface="Noto Sans"/>
              </a:rPr>
              <a:t>Click </a:t>
            </a:r>
            <a:r>
              <a:rPr sz="2000" spc="-65" dirty="0">
                <a:latin typeface="Noto Sans"/>
                <a:cs typeface="Noto Sans"/>
              </a:rPr>
              <a:t>“Alexa </a:t>
            </a:r>
            <a:r>
              <a:rPr sz="2000" spc="-15" dirty="0">
                <a:latin typeface="Noto Sans"/>
                <a:cs typeface="Noto Sans"/>
              </a:rPr>
              <a:t>Skills</a:t>
            </a:r>
            <a:r>
              <a:rPr sz="2000" spc="55" dirty="0">
                <a:latin typeface="Noto Sans"/>
                <a:cs typeface="Noto Sans"/>
              </a:rPr>
              <a:t> </a:t>
            </a:r>
            <a:r>
              <a:rPr sz="2000" spc="-65" dirty="0">
                <a:latin typeface="Noto Sans"/>
                <a:cs typeface="Noto Sans"/>
              </a:rPr>
              <a:t>Kit"</a:t>
            </a:r>
            <a:endParaRPr sz="2000">
              <a:latin typeface="Noto Sans"/>
              <a:cs typeface="Noto Sans"/>
            </a:endParaRPr>
          </a:p>
        </p:txBody>
      </p:sp>
      <p:sp>
        <p:nvSpPr>
          <p:cNvPr id="5" name="object 5"/>
          <p:cNvSpPr/>
          <p:nvPr/>
        </p:nvSpPr>
        <p:spPr>
          <a:xfrm>
            <a:off x="220824" y="3228368"/>
            <a:ext cx="8690657" cy="334306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83374" y="5701788"/>
            <a:ext cx="1016000" cy="287655"/>
          </a:xfrm>
          <a:custGeom>
            <a:avLst/>
            <a:gdLst/>
            <a:ahLst/>
            <a:cxnLst/>
            <a:rect l="l" t="t" r="r" b="b"/>
            <a:pathLst>
              <a:path w="1016000" h="287654">
                <a:moveTo>
                  <a:pt x="0" y="143549"/>
                </a:moveTo>
                <a:lnTo>
                  <a:pt x="4635" y="124072"/>
                </a:lnTo>
                <a:lnTo>
                  <a:pt x="18137" y="105390"/>
                </a:lnTo>
                <a:lnTo>
                  <a:pt x="69322" y="71099"/>
                </a:lnTo>
                <a:lnTo>
                  <a:pt x="105795" y="55833"/>
                </a:lnTo>
                <a:lnTo>
                  <a:pt x="148716" y="42046"/>
                </a:lnTo>
                <a:lnTo>
                  <a:pt x="197478" y="29912"/>
                </a:lnTo>
                <a:lnTo>
                  <a:pt x="251478" y="19599"/>
                </a:lnTo>
                <a:lnTo>
                  <a:pt x="310110" y="11281"/>
                </a:lnTo>
                <a:lnTo>
                  <a:pt x="372769" y="5128"/>
                </a:lnTo>
                <a:lnTo>
                  <a:pt x="438850" y="1310"/>
                </a:lnTo>
                <a:lnTo>
                  <a:pt x="507748" y="0"/>
                </a:lnTo>
                <a:lnTo>
                  <a:pt x="576647" y="1310"/>
                </a:lnTo>
                <a:lnTo>
                  <a:pt x="642728" y="5128"/>
                </a:lnTo>
                <a:lnTo>
                  <a:pt x="705387" y="11281"/>
                </a:lnTo>
                <a:lnTo>
                  <a:pt x="764019" y="19599"/>
                </a:lnTo>
                <a:lnTo>
                  <a:pt x="818019" y="29912"/>
                </a:lnTo>
                <a:lnTo>
                  <a:pt x="866781" y="42046"/>
                </a:lnTo>
                <a:lnTo>
                  <a:pt x="909702" y="55833"/>
                </a:lnTo>
                <a:lnTo>
                  <a:pt x="946175" y="71099"/>
                </a:lnTo>
                <a:lnTo>
                  <a:pt x="997360" y="105390"/>
                </a:lnTo>
                <a:lnTo>
                  <a:pt x="1015497" y="143549"/>
                </a:lnTo>
                <a:lnTo>
                  <a:pt x="997360" y="181709"/>
                </a:lnTo>
                <a:lnTo>
                  <a:pt x="946175" y="215999"/>
                </a:lnTo>
                <a:lnTo>
                  <a:pt x="909702" y="231266"/>
                </a:lnTo>
                <a:lnTo>
                  <a:pt x="866781" y="245052"/>
                </a:lnTo>
                <a:lnTo>
                  <a:pt x="818019" y="257187"/>
                </a:lnTo>
                <a:lnTo>
                  <a:pt x="764019" y="267499"/>
                </a:lnTo>
                <a:lnTo>
                  <a:pt x="705387" y="275817"/>
                </a:lnTo>
                <a:lnTo>
                  <a:pt x="642728" y="281971"/>
                </a:lnTo>
                <a:lnTo>
                  <a:pt x="576647" y="285788"/>
                </a:lnTo>
                <a:lnTo>
                  <a:pt x="507748" y="287099"/>
                </a:lnTo>
                <a:lnTo>
                  <a:pt x="438850" y="285788"/>
                </a:lnTo>
                <a:lnTo>
                  <a:pt x="372769" y="281971"/>
                </a:lnTo>
                <a:lnTo>
                  <a:pt x="310110" y="275817"/>
                </a:lnTo>
                <a:lnTo>
                  <a:pt x="251478" y="267499"/>
                </a:lnTo>
                <a:lnTo>
                  <a:pt x="197478" y="257187"/>
                </a:lnTo>
                <a:lnTo>
                  <a:pt x="148716" y="245052"/>
                </a:lnTo>
                <a:lnTo>
                  <a:pt x="105795" y="231266"/>
                </a:lnTo>
                <a:lnTo>
                  <a:pt x="69322" y="215999"/>
                </a:lnTo>
                <a:lnTo>
                  <a:pt x="18137" y="181709"/>
                </a:lnTo>
                <a:lnTo>
                  <a:pt x="4635" y="163027"/>
                </a:lnTo>
                <a:lnTo>
                  <a:pt x="0" y="143549"/>
                </a:lnTo>
                <a:close/>
              </a:path>
            </a:pathLst>
          </a:custGeom>
          <a:ln w="38099">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40150147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0288" y="86831"/>
            <a:ext cx="8823957" cy="822960"/>
          </a:xfrm>
          <a:prstGeom prst="rect">
            <a:avLst/>
          </a:prstGeom>
        </p:spPr>
        <p:txBody>
          <a:bodyPr vert="horz" wrap="square" lIns="0" tIns="12700" rIns="0" bIns="0" rtlCol="0">
            <a:spAutoFit/>
          </a:bodyPr>
          <a:lstStyle/>
          <a:p>
            <a:pPr marL="127000">
              <a:lnSpc>
                <a:spcPct val="100000"/>
              </a:lnSpc>
              <a:spcBef>
                <a:spcPts val="100"/>
              </a:spcBef>
            </a:pPr>
            <a:r>
              <a:rPr spc="25" dirty="0"/>
              <a:t>Test </a:t>
            </a:r>
            <a:r>
              <a:rPr spc="90" dirty="0"/>
              <a:t>your</a:t>
            </a:r>
            <a:r>
              <a:rPr spc="-195" dirty="0"/>
              <a:t> </a:t>
            </a:r>
            <a:r>
              <a:rPr spc="20" dirty="0"/>
              <a:t>Trigger.</a:t>
            </a:r>
          </a:p>
        </p:txBody>
      </p:sp>
      <p:sp>
        <p:nvSpPr>
          <p:cNvPr id="4" name="object 4"/>
          <p:cNvSpPr txBox="1"/>
          <p:nvPr/>
        </p:nvSpPr>
        <p:spPr>
          <a:xfrm>
            <a:off x="2843517" y="1532975"/>
            <a:ext cx="3441065" cy="975360"/>
          </a:xfrm>
          <a:prstGeom prst="rect">
            <a:avLst/>
          </a:prstGeom>
        </p:spPr>
        <p:txBody>
          <a:bodyPr vert="horz" wrap="square" lIns="0" tIns="12700" rIns="0" bIns="0" rtlCol="0">
            <a:spAutoFit/>
          </a:bodyPr>
          <a:lstStyle/>
          <a:p>
            <a:pPr marL="15875" algn="ctr">
              <a:lnSpc>
                <a:spcPct val="100000"/>
              </a:lnSpc>
              <a:spcBef>
                <a:spcPts val="100"/>
              </a:spcBef>
            </a:pPr>
            <a:r>
              <a:rPr sz="2400" b="1" spc="60" dirty="0">
                <a:solidFill>
                  <a:srgbClr val="5DA5E4"/>
                </a:solidFill>
                <a:latin typeface="Arial"/>
                <a:cs typeface="Arial"/>
              </a:rPr>
              <a:t>Instructions</a:t>
            </a:r>
            <a:endParaRPr sz="2400">
              <a:latin typeface="Arial"/>
              <a:cs typeface="Arial"/>
            </a:endParaRPr>
          </a:p>
          <a:p>
            <a:pPr algn="ctr">
              <a:lnSpc>
                <a:spcPct val="100000"/>
              </a:lnSpc>
              <a:spcBef>
                <a:spcPts val="2200"/>
              </a:spcBef>
            </a:pPr>
            <a:r>
              <a:rPr sz="2000" spc="-15" dirty="0">
                <a:latin typeface="Noto Sans"/>
                <a:cs typeface="Noto Sans"/>
              </a:rPr>
              <a:t>Click </a:t>
            </a:r>
            <a:r>
              <a:rPr sz="2000" spc="-55" dirty="0">
                <a:latin typeface="Noto Sans"/>
                <a:cs typeface="Noto Sans"/>
              </a:rPr>
              <a:t>“Configure </a:t>
            </a:r>
            <a:r>
              <a:rPr sz="2000" spc="-15" dirty="0">
                <a:latin typeface="Noto Sans"/>
                <a:cs typeface="Noto Sans"/>
              </a:rPr>
              <a:t>Test</a:t>
            </a:r>
            <a:r>
              <a:rPr sz="2000" dirty="0">
                <a:latin typeface="Noto Sans"/>
                <a:cs typeface="Noto Sans"/>
              </a:rPr>
              <a:t> </a:t>
            </a:r>
            <a:r>
              <a:rPr sz="2000" spc="-50" dirty="0">
                <a:latin typeface="Noto Sans"/>
                <a:cs typeface="Noto Sans"/>
              </a:rPr>
              <a:t>Events.”</a:t>
            </a:r>
            <a:endParaRPr sz="2000">
              <a:latin typeface="Noto Sans"/>
              <a:cs typeface="Noto Sans"/>
            </a:endParaRPr>
          </a:p>
        </p:txBody>
      </p:sp>
      <p:sp>
        <p:nvSpPr>
          <p:cNvPr id="5" name="object 5"/>
          <p:cNvSpPr/>
          <p:nvPr/>
        </p:nvSpPr>
        <p:spPr>
          <a:xfrm>
            <a:off x="7119910" y="3142743"/>
            <a:ext cx="808990" cy="363220"/>
          </a:xfrm>
          <a:custGeom>
            <a:avLst/>
            <a:gdLst/>
            <a:ahLst/>
            <a:cxnLst/>
            <a:rect l="l" t="t" r="r" b="b"/>
            <a:pathLst>
              <a:path w="808990" h="363220">
                <a:moveTo>
                  <a:pt x="0" y="181349"/>
                </a:moveTo>
                <a:lnTo>
                  <a:pt x="5292" y="151935"/>
                </a:lnTo>
                <a:lnTo>
                  <a:pt x="20615" y="124031"/>
                </a:lnTo>
                <a:lnTo>
                  <a:pt x="78023" y="74249"/>
                </a:lnTo>
                <a:lnTo>
                  <a:pt x="118443" y="53118"/>
                </a:lnTo>
                <a:lnTo>
                  <a:pt x="165563" y="34991"/>
                </a:lnTo>
                <a:lnTo>
                  <a:pt x="218551" y="20243"/>
                </a:lnTo>
                <a:lnTo>
                  <a:pt x="276575" y="9245"/>
                </a:lnTo>
                <a:lnTo>
                  <a:pt x="338802" y="2373"/>
                </a:lnTo>
                <a:lnTo>
                  <a:pt x="404399" y="0"/>
                </a:lnTo>
                <a:lnTo>
                  <a:pt x="469996" y="2373"/>
                </a:lnTo>
                <a:lnTo>
                  <a:pt x="532222" y="9245"/>
                </a:lnTo>
                <a:lnTo>
                  <a:pt x="590246" y="20243"/>
                </a:lnTo>
                <a:lnTo>
                  <a:pt x="643234" y="34991"/>
                </a:lnTo>
                <a:lnTo>
                  <a:pt x="690354" y="53118"/>
                </a:lnTo>
                <a:lnTo>
                  <a:pt x="730774" y="74249"/>
                </a:lnTo>
                <a:lnTo>
                  <a:pt x="763661" y="98012"/>
                </a:lnTo>
                <a:lnTo>
                  <a:pt x="803505" y="151935"/>
                </a:lnTo>
                <a:lnTo>
                  <a:pt x="808798" y="181349"/>
                </a:lnTo>
                <a:lnTo>
                  <a:pt x="788182" y="238667"/>
                </a:lnTo>
                <a:lnTo>
                  <a:pt x="730774" y="288449"/>
                </a:lnTo>
                <a:lnTo>
                  <a:pt x="690354" y="309580"/>
                </a:lnTo>
                <a:lnTo>
                  <a:pt x="643234" y="327707"/>
                </a:lnTo>
                <a:lnTo>
                  <a:pt x="590246" y="342456"/>
                </a:lnTo>
                <a:lnTo>
                  <a:pt x="532222" y="353453"/>
                </a:lnTo>
                <a:lnTo>
                  <a:pt x="469996" y="360325"/>
                </a:lnTo>
                <a:lnTo>
                  <a:pt x="404399" y="362699"/>
                </a:lnTo>
                <a:lnTo>
                  <a:pt x="338802" y="360325"/>
                </a:lnTo>
                <a:lnTo>
                  <a:pt x="276575" y="353453"/>
                </a:lnTo>
                <a:lnTo>
                  <a:pt x="218551" y="342456"/>
                </a:lnTo>
                <a:lnTo>
                  <a:pt x="165563" y="327707"/>
                </a:lnTo>
                <a:lnTo>
                  <a:pt x="118443" y="309580"/>
                </a:lnTo>
                <a:lnTo>
                  <a:pt x="78023" y="288449"/>
                </a:lnTo>
                <a:lnTo>
                  <a:pt x="45137" y="264687"/>
                </a:lnTo>
                <a:lnTo>
                  <a:pt x="5292" y="210763"/>
                </a:lnTo>
                <a:lnTo>
                  <a:pt x="0" y="181349"/>
                </a:lnTo>
                <a:close/>
              </a:path>
            </a:pathLst>
          </a:custGeom>
          <a:ln w="38099">
            <a:solidFill>
              <a:srgbClr val="FF0000"/>
            </a:solidFill>
          </a:ln>
        </p:spPr>
        <p:txBody>
          <a:bodyPr wrap="square" lIns="0" tIns="0" rIns="0" bIns="0" rtlCol="0"/>
          <a:lstStyle/>
          <a:p>
            <a:endParaRPr/>
          </a:p>
        </p:txBody>
      </p:sp>
      <p:sp>
        <p:nvSpPr>
          <p:cNvPr id="6" name="object 6"/>
          <p:cNvSpPr/>
          <p:nvPr/>
        </p:nvSpPr>
        <p:spPr>
          <a:xfrm>
            <a:off x="413312" y="2775049"/>
            <a:ext cx="8317357" cy="344728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140962" y="3237118"/>
            <a:ext cx="1137297" cy="19344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208861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96425" y="259492"/>
            <a:ext cx="3343275" cy="482600"/>
          </a:xfrm>
          <a:prstGeom prst="rect">
            <a:avLst/>
          </a:prstGeom>
        </p:spPr>
        <p:txBody>
          <a:bodyPr vert="horz" wrap="square" lIns="0" tIns="12700" rIns="0" bIns="0" rtlCol="0">
            <a:spAutoFit/>
          </a:bodyPr>
          <a:lstStyle/>
          <a:p>
            <a:pPr marL="12700">
              <a:lnSpc>
                <a:spcPct val="100000"/>
              </a:lnSpc>
              <a:spcBef>
                <a:spcPts val="100"/>
              </a:spcBef>
            </a:pPr>
            <a:r>
              <a:rPr spc="25" dirty="0"/>
              <a:t>Test </a:t>
            </a:r>
            <a:r>
              <a:rPr spc="90" dirty="0"/>
              <a:t>your</a:t>
            </a:r>
            <a:r>
              <a:rPr spc="-195" dirty="0"/>
              <a:t> </a:t>
            </a:r>
            <a:r>
              <a:rPr spc="20" dirty="0"/>
              <a:t>Trigger.</a:t>
            </a:r>
          </a:p>
        </p:txBody>
      </p:sp>
      <p:sp>
        <p:nvSpPr>
          <p:cNvPr id="4" name="object 4"/>
          <p:cNvSpPr txBox="1"/>
          <p:nvPr/>
        </p:nvSpPr>
        <p:spPr>
          <a:xfrm>
            <a:off x="1606959" y="742092"/>
            <a:ext cx="6025515" cy="1574149"/>
          </a:xfrm>
          <a:prstGeom prst="rect">
            <a:avLst/>
          </a:prstGeom>
        </p:spPr>
        <p:txBody>
          <a:bodyPr vert="horz" wrap="square" lIns="0" tIns="227965" rIns="0" bIns="0" rtlCol="0">
            <a:spAutoFit/>
          </a:bodyPr>
          <a:lstStyle/>
          <a:p>
            <a:pPr marL="45720" algn="ctr">
              <a:lnSpc>
                <a:spcPct val="100000"/>
              </a:lnSpc>
              <a:spcBef>
                <a:spcPts val="1795"/>
              </a:spcBef>
            </a:pPr>
            <a:r>
              <a:rPr sz="2400" b="1" spc="60" dirty="0">
                <a:solidFill>
                  <a:srgbClr val="5DA5E4"/>
                </a:solidFill>
                <a:latin typeface="Arial"/>
                <a:cs typeface="Arial"/>
              </a:rPr>
              <a:t>Instructions</a:t>
            </a:r>
            <a:endParaRPr sz="2400" dirty="0">
              <a:latin typeface="Arial"/>
              <a:cs typeface="Arial"/>
            </a:endParaRPr>
          </a:p>
          <a:p>
            <a:pPr marL="12700">
              <a:lnSpc>
                <a:spcPct val="100000"/>
              </a:lnSpc>
              <a:spcBef>
                <a:spcPts val="1415"/>
              </a:spcBef>
            </a:pPr>
            <a:r>
              <a:rPr sz="2000" spc="-15" dirty="0">
                <a:latin typeface="Noto Sans"/>
                <a:cs typeface="Noto Sans"/>
              </a:rPr>
              <a:t>Click </a:t>
            </a:r>
            <a:r>
              <a:rPr sz="2000" spc="-60" dirty="0">
                <a:latin typeface="Noto Sans"/>
                <a:cs typeface="Noto Sans"/>
              </a:rPr>
              <a:t>“Hello</a:t>
            </a:r>
            <a:r>
              <a:rPr sz="2000" dirty="0">
                <a:latin typeface="Noto Sans"/>
                <a:cs typeface="Noto Sans"/>
              </a:rPr>
              <a:t> </a:t>
            </a:r>
            <a:r>
              <a:rPr sz="2000" spc="-55" dirty="0" smtClean="0">
                <a:latin typeface="Noto Sans"/>
                <a:cs typeface="Noto Sans"/>
              </a:rPr>
              <a:t>World.</a:t>
            </a:r>
            <a:endParaRPr lang="en-US" sz="2000" spc="-55" dirty="0" smtClean="0">
              <a:latin typeface="Noto Sans"/>
              <a:cs typeface="Noto Sans"/>
            </a:endParaRPr>
          </a:p>
          <a:p>
            <a:pPr marL="12700">
              <a:lnSpc>
                <a:spcPct val="100000"/>
              </a:lnSpc>
              <a:spcBef>
                <a:spcPts val="1415"/>
              </a:spcBef>
            </a:pPr>
            <a:r>
              <a:rPr sz="2000" spc="-15" dirty="0" smtClean="0">
                <a:latin typeface="Noto Sans"/>
                <a:cs typeface="Noto Sans"/>
              </a:rPr>
              <a:t>Scroll </a:t>
            </a:r>
            <a:r>
              <a:rPr sz="2000" spc="-15" dirty="0">
                <a:latin typeface="Noto Sans"/>
                <a:cs typeface="Noto Sans"/>
              </a:rPr>
              <a:t>down and select </a:t>
            </a:r>
            <a:r>
              <a:rPr sz="2000" spc="-65" dirty="0">
                <a:latin typeface="Noto Sans"/>
                <a:cs typeface="Noto Sans"/>
              </a:rPr>
              <a:t>“Alexa </a:t>
            </a:r>
            <a:r>
              <a:rPr sz="2000" spc="-35" dirty="0">
                <a:latin typeface="Noto Sans"/>
                <a:cs typeface="Noto Sans"/>
              </a:rPr>
              <a:t>Intent </a:t>
            </a:r>
            <a:r>
              <a:rPr sz="2000" spc="-40" dirty="0">
                <a:latin typeface="Noto Sans"/>
                <a:cs typeface="Noto Sans"/>
              </a:rPr>
              <a:t>-</a:t>
            </a:r>
            <a:r>
              <a:rPr sz="2000" spc="145" dirty="0">
                <a:latin typeface="Noto Sans"/>
                <a:cs typeface="Noto Sans"/>
              </a:rPr>
              <a:t> </a:t>
            </a:r>
            <a:r>
              <a:rPr sz="2000" spc="-40" dirty="0">
                <a:latin typeface="Noto Sans"/>
                <a:cs typeface="Noto Sans"/>
              </a:rPr>
              <a:t>GetNewFact.”</a:t>
            </a:r>
            <a:endParaRPr sz="2000" dirty="0">
              <a:latin typeface="Noto Sans"/>
              <a:cs typeface="Noto Sans"/>
            </a:endParaRPr>
          </a:p>
        </p:txBody>
      </p:sp>
      <p:sp>
        <p:nvSpPr>
          <p:cNvPr id="5" name="object 5"/>
          <p:cNvSpPr/>
          <p:nvPr/>
        </p:nvSpPr>
        <p:spPr>
          <a:xfrm>
            <a:off x="1424677" y="2309272"/>
            <a:ext cx="6111959" cy="459466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845037" y="5402837"/>
            <a:ext cx="1614805" cy="318135"/>
          </a:xfrm>
          <a:custGeom>
            <a:avLst/>
            <a:gdLst/>
            <a:ahLst/>
            <a:cxnLst/>
            <a:rect l="l" t="t" r="r" b="b"/>
            <a:pathLst>
              <a:path w="1614804" h="318135">
                <a:moveTo>
                  <a:pt x="0" y="158999"/>
                </a:moveTo>
                <a:lnTo>
                  <a:pt x="3299" y="144525"/>
                </a:lnTo>
                <a:lnTo>
                  <a:pt x="13006" y="130416"/>
                </a:lnTo>
                <a:lnTo>
                  <a:pt x="50506" y="103514"/>
                </a:lnTo>
                <a:lnTo>
                  <a:pt x="110219" y="78744"/>
                </a:lnTo>
                <a:lnTo>
                  <a:pt x="147693" y="67298"/>
                </a:lnTo>
                <a:lnTo>
                  <a:pt x="189866" y="56553"/>
                </a:lnTo>
                <a:lnTo>
                  <a:pt x="236452" y="46565"/>
                </a:lnTo>
                <a:lnTo>
                  <a:pt x="287166" y="37390"/>
                </a:lnTo>
                <a:lnTo>
                  <a:pt x="341723" y="29085"/>
                </a:lnTo>
                <a:lnTo>
                  <a:pt x="399839" y="21705"/>
                </a:lnTo>
                <a:lnTo>
                  <a:pt x="461228" y="15307"/>
                </a:lnTo>
                <a:lnTo>
                  <a:pt x="525605" y="9946"/>
                </a:lnTo>
                <a:lnTo>
                  <a:pt x="592686" y="5678"/>
                </a:lnTo>
                <a:lnTo>
                  <a:pt x="662185" y="2561"/>
                </a:lnTo>
                <a:lnTo>
                  <a:pt x="733817" y="649"/>
                </a:lnTo>
                <a:lnTo>
                  <a:pt x="807298" y="0"/>
                </a:lnTo>
                <a:lnTo>
                  <a:pt x="880777" y="649"/>
                </a:lnTo>
                <a:lnTo>
                  <a:pt x="952408" y="2561"/>
                </a:lnTo>
                <a:lnTo>
                  <a:pt x="1021906" y="5678"/>
                </a:lnTo>
                <a:lnTo>
                  <a:pt x="1088987" y="9946"/>
                </a:lnTo>
                <a:lnTo>
                  <a:pt x="1153364" y="15307"/>
                </a:lnTo>
                <a:lnTo>
                  <a:pt x="1214753" y="21705"/>
                </a:lnTo>
                <a:lnTo>
                  <a:pt x="1272868" y="29085"/>
                </a:lnTo>
                <a:lnTo>
                  <a:pt x="1327426" y="37390"/>
                </a:lnTo>
                <a:lnTo>
                  <a:pt x="1378140" y="46565"/>
                </a:lnTo>
                <a:lnTo>
                  <a:pt x="1424727" y="56553"/>
                </a:lnTo>
                <a:lnTo>
                  <a:pt x="1466900" y="67298"/>
                </a:lnTo>
                <a:lnTo>
                  <a:pt x="1504374" y="78744"/>
                </a:lnTo>
                <a:lnTo>
                  <a:pt x="1564089" y="103514"/>
                </a:lnTo>
                <a:lnTo>
                  <a:pt x="1601589" y="130416"/>
                </a:lnTo>
                <a:lnTo>
                  <a:pt x="1614596" y="158999"/>
                </a:lnTo>
                <a:lnTo>
                  <a:pt x="1585758" y="201263"/>
                </a:lnTo>
                <a:lnTo>
                  <a:pt x="1536866" y="227153"/>
                </a:lnTo>
                <a:lnTo>
                  <a:pt x="1466900" y="250690"/>
                </a:lnTo>
                <a:lnTo>
                  <a:pt x="1424727" y="261435"/>
                </a:lnTo>
                <a:lnTo>
                  <a:pt x="1378140" y="271424"/>
                </a:lnTo>
                <a:lnTo>
                  <a:pt x="1327426" y="280600"/>
                </a:lnTo>
                <a:lnTo>
                  <a:pt x="1272868" y="288906"/>
                </a:lnTo>
                <a:lnTo>
                  <a:pt x="1214753" y="296288"/>
                </a:lnTo>
                <a:lnTo>
                  <a:pt x="1153364" y="302688"/>
                </a:lnTo>
                <a:lnTo>
                  <a:pt x="1088987" y="308050"/>
                </a:lnTo>
                <a:lnTo>
                  <a:pt x="1021906" y="312318"/>
                </a:lnTo>
                <a:lnTo>
                  <a:pt x="952408" y="315437"/>
                </a:lnTo>
                <a:lnTo>
                  <a:pt x="880777" y="317349"/>
                </a:lnTo>
                <a:lnTo>
                  <a:pt x="807298" y="317999"/>
                </a:lnTo>
                <a:lnTo>
                  <a:pt x="733817" y="317349"/>
                </a:lnTo>
                <a:lnTo>
                  <a:pt x="662185" y="315437"/>
                </a:lnTo>
                <a:lnTo>
                  <a:pt x="592686" y="312318"/>
                </a:lnTo>
                <a:lnTo>
                  <a:pt x="525605" y="308050"/>
                </a:lnTo>
                <a:lnTo>
                  <a:pt x="461228" y="302688"/>
                </a:lnTo>
                <a:lnTo>
                  <a:pt x="399839" y="296288"/>
                </a:lnTo>
                <a:lnTo>
                  <a:pt x="341723" y="288906"/>
                </a:lnTo>
                <a:lnTo>
                  <a:pt x="287166" y="280600"/>
                </a:lnTo>
                <a:lnTo>
                  <a:pt x="236452" y="271424"/>
                </a:lnTo>
                <a:lnTo>
                  <a:pt x="189866" y="261435"/>
                </a:lnTo>
                <a:lnTo>
                  <a:pt x="147693" y="250690"/>
                </a:lnTo>
                <a:lnTo>
                  <a:pt x="110219" y="239243"/>
                </a:lnTo>
                <a:lnTo>
                  <a:pt x="50506" y="214474"/>
                </a:lnTo>
                <a:lnTo>
                  <a:pt x="13006" y="187576"/>
                </a:lnTo>
                <a:lnTo>
                  <a:pt x="3299" y="173469"/>
                </a:lnTo>
                <a:lnTo>
                  <a:pt x="0" y="158999"/>
                </a:lnTo>
                <a:close/>
              </a:path>
            </a:pathLst>
          </a:custGeom>
          <a:ln w="38099">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25494864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27585" y="140112"/>
            <a:ext cx="2486660" cy="238760"/>
          </a:xfrm>
          <a:prstGeom prst="rect">
            <a:avLst/>
          </a:prstGeom>
        </p:spPr>
        <p:txBody>
          <a:bodyPr vert="horz" wrap="square" lIns="0" tIns="12700" rIns="0" bIns="0" rtlCol="0">
            <a:spAutoFit/>
          </a:bodyPr>
          <a:lstStyle/>
          <a:p>
            <a:pPr marL="12700">
              <a:lnSpc>
                <a:spcPct val="100000"/>
              </a:lnSpc>
              <a:spcBef>
                <a:spcPts val="100"/>
              </a:spcBef>
            </a:pPr>
            <a:r>
              <a:rPr sz="1400" b="1" spc="20" dirty="0">
                <a:solidFill>
                  <a:srgbClr val="E9E9E9"/>
                </a:solidFill>
                <a:latin typeface="Arial"/>
                <a:cs typeface="Arial"/>
              </a:rPr>
              <a:t>Hacking </a:t>
            </a:r>
            <a:r>
              <a:rPr sz="1400" b="1" spc="80" dirty="0">
                <a:solidFill>
                  <a:srgbClr val="E9E9E9"/>
                </a:solidFill>
                <a:latin typeface="Arial"/>
                <a:cs typeface="Arial"/>
              </a:rPr>
              <a:t>with </a:t>
            </a:r>
            <a:r>
              <a:rPr sz="1400" b="1" spc="30" dirty="0">
                <a:solidFill>
                  <a:srgbClr val="E9E9E9"/>
                </a:solidFill>
                <a:latin typeface="Arial"/>
                <a:cs typeface="Arial"/>
              </a:rPr>
              <a:t>Amazon</a:t>
            </a:r>
            <a:r>
              <a:rPr sz="1400" b="1" spc="-220" dirty="0">
                <a:solidFill>
                  <a:srgbClr val="E9E9E9"/>
                </a:solidFill>
                <a:latin typeface="Arial"/>
                <a:cs typeface="Arial"/>
              </a:rPr>
              <a:t> </a:t>
            </a:r>
            <a:r>
              <a:rPr sz="1400" b="1" spc="20" dirty="0">
                <a:solidFill>
                  <a:srgbClr val="E9E9E9"/>
                </a:solidFill>
                <a:latin typeface="Arial"/>
                <a:cs typeface="Arial"/>
              </a:rPr>
              <a:t>Alexa</a:t>
            </a:r>
            <a:endParaRPr sz="1400">
              <a:latin typeface="Arial"/>
              <a:cs typeface="Arial"/>
            </a:endParaRPr>
          </a:p>
        </p:txBody>
      </p:sp>
      <p:sp>
        <p:nvSpPr>
          <p:cNvPr id="3" name="object 3"/>
          <p:cNvSpPr/>
          <p:nvPr/>
        </p:nvSpPr>
        <p:spPr>
          <a:xfrm>
            <a:off x="2909268" y="-15000"/>
            <a:ext cx="6234732" cy="6818522"/>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16444" y="259492"/>
            <a:ext cx="3343275" cy="482600"/>
          </a:xfrm>
          <a:prstGeom prst="rect">
            <a:avLst/>
          </a:prstGeom>
        </p:spPr>
        <p:txBody>
          <a:bodyPr vert="horz" wrap="square" lIns="0" tIns="12700" rIns="0" bIns="0" rtlCol="0">
            <a:spAutoFit/>
          </a:bodyPr>
          <a:lstStyle/>
          <a:p>
            <a:pPr marL="12700">
              <a:lnSpc>
                <a:spcPct val="100000"/>
              </a:lnSpc>
              <a:spcBef>
                <a:spcPts val="100"/>
              </a:spcBef>
            </a:pPr>
            <a:r>
              <a:rPr spc="25" dirty="0"/>
              <a:t>Test </a:t>
            </a:r>
            <a:r>
              <a:rPr spc="90" dirty="0"/>
              <a:t>your</a:t>
            </a:r>
            <a:r>
              <a:rPr spc="-195" dirty="0"/>
              <a:t> </a:t>
            </a:r>
            <a:r>
              <a:rPr spc="20" dirty="0"/>
              <a:t>Trigger.</a:t>
            </a:r>
          </a:p>
        </p:txBody>
      </p:sp>
      <p:sp>
        <p:nvSpPr>
          <p:cNvPr id="5" name="object 5"/>
          <p:cNvSpPr txBox="1"/>
          <p:nvPr/>
        </p:nvSpPr>
        <p:spPr>
          <a:xfrm>
            <a:off x="229624" y="2530727"/>
            <a:ext cx="2640330" cy="1754455"/>
          </a:xfrm>
          <a:prstGeom prst="rect">
            <a:avLst/>
          </a:prstGeom>
        </p:spPr>
        <p:txBody>
          <a:bodyPr vert="horz" wrap="square" lIns="0" tIns="12700" rIns="0" bIns="0" rtlCol="0">
            <a:spAutoFit/>
          </a:bodyPr>
          <a:lstStyle/>
          <a:p>
            <a:pPr marL="12700" marR="5080">
              <a:lnSpc>
                <a:spcPct val="156200"/>
              </a:lnSpc>
              <a:spcBef>
                <a:spcPts val="1580"/>
              </a:spcBef>
            </a:pPr>
            <a:r>
              <a:rPr lang="en-US" sz="2400" b="1" spc="60" dirty="0" smtClean="0">
                <a:solidFill>
                  <a:srgbClr val="5DA5E4"/>
                </a:solidFill>
                <a:latin typeface="Arial"/>
                <a:cs typeface="Arial"/>
              </a:rPr>
              <a:t>Instructions</a:t>
            </a:r>
            <a:endParaRPr lang="en-US" sz="2400" b="1" spc="60" dirty="0">
              <a:solidFill>
                <a:srgbClr val="5DA5E4"/>
              </a:solidFill>
              <a:latin typeface="Arial"/>
              <a:cs typeface="Arial"/>
            </a:endParaRPr>
          </a:p>
          <a:p>
            <a:pPr marL="12700" marR="5080">
              <a:lnSpc>
                <a:spcPct val="156200"/>
              </a:lnSpc>
              <a:spcBef>
                <a:spcPts val="1580"/>
              </a:spcBef>
            </a:pPr>
            <a:r>
              <a:rPr sz="2000" spc="-15" dirty="0" smtClean="0">
                <a:latin typeface="Noto Sans"/>
                <a:cs typeface="Noto Sans"/>
              </a:rPr>
              <a:t>Name </a:t>
            </a:r>
            <a:r>
              <a:rPr sz="2000" spc="-15" dirty="0">
                <a:latin typeface="Noto Sans"/>
                <a:cs typeface="Noto Sans"/>
              </a:rPr>
              <a:t>your test event.  Click</a:t>
            </a:r>
            <a:r>
              <a:rPr sz="2000" spc="-10" dirty="0">
                <a:latin typeface="Noto Sans"/>
                <a:cs typeface="Noto Sans"/>
              </a:rPr>
              <a:t> </a:t>
            </a:r>
            <a:r>
              <a:rPr sz="2000" spc="-80" dirty="0">
                <a:latin typeface="Noto Sans"/>
                <a:cs typeface="Noto Sans"/>
              </a:rPr>
              <a:t>“Create.”</a:t>
            </a:r>
            <a:endParaRPr sz="2000" dirty="0">
              <a:latin typeface="Noto Sans"/>
              <a:cs typeface="Noto Sans"/>
            </a:endParaRPr>
          </a:p>
        </p:txBody>
      </p:sp>
      <p:sp>
        <p:nvSpPr>
          <p:cNvPr id="6" name="object 6"/>
          <p:cNvSpPr/>
          <p:nvPr/>
        </p:nvSpPr>
        <p:spPr>
          <a:xfrm>
            <a:off x="3407165" y="2489783"/>
            <a:ext cx="1044575" cy="324485"/>
          </a:xfrm>
          <a:custGeom>
            <a:avLst/>
            <a:gdLst/>
            <a:ahLst/>
            <a:cxnLst/>
            <a:rect l="l" t="t" r="r" b="b"/>
            <a:pathLst>
              <a:path w="1044575" h="324485">
                <a:moveTo>
                  <a:pt x="0" y="161999"/>
                </a:moveTo>
                <a:lnTo>
                  <a:pt x="4765" y="140016"/>
                </a:lnTo>
                <a:lnTo>
                  <a:pt x="18645" y="118932"/>
                </a:lnTo>
                <a:lnTo>
                  <a:pt x="71266" y="80233"/>
                </a:lnTo>
                <a:lnTo>
                  <a:pt x="108762" y="63004"/>
                </a:lnTo>
                <a:lnTo>
                  <a:pt x="152887" y="47446"/>
                </a:lnTo>
                <a:lnTo>
                  <a:pt x="203017" y="33753"/>
                </a:lnTo>
                <a:lnTo>
                  <a:pt x="258532" y="22116"/>
                </a:lnTo>
                <a:lnTo>
                  <a:pt x="318810" y="12730"/>
                </a:lnTo>
                <a:lnTo>
                  <a:pt x="383228" y="5786"/>
                </a:lnTo>
                <a:lnTo>
                  <a:pt x="451165" y="1478"/>
                </a:lnTo>
                <a:lnTo>
                  <a:pt x="521998" y="0"/>
                </a:lnTo>
                <a:lnTo>
                  <a:pt x="592832" y="1478"/>
                </a:lnTo>
                <a:lnTo>
                  <a:pt x="660769" y="5786"/>
                </a:lnTo>
                <a:lnTo>
                  <a:pt x="725187" y="12730"/>
                </a:lnTo>
                <a:lnTo>
                  <a:pt x="785465" y="22116"/>
                </a:lnTo>
                <a:lnTo>
                  <a:pt x="840980" y="33753"/>
                </a:lnTo>
                <a:lnTo>
                  <a:pt x="891110" y="47446"/>
                </a:lnTo>
                <a:lnTo>
                  <a:pt x="935235" y="63004"/>
                </a:lnTo>
                <a:lnTo>
                  <a:pt x="972731" y="80233"/>
                </a:lnTo>
                <a:lnTo>
                  <a:pt x="1025352" y="118932"/>
                </a:lnTo>
                <a:lnTo>
                  <a:pt x="1043997" y="161999"/>
                </a:lnTo>
                <a:lnTo>
                  <a:pt x="1025352" y="205067"/>
                </a:lnTo>
                <a:lnTo>
                  <a:pt x="972731" y="243766"/>
                </a:lnTo>
                <a:lnTo>
                  <a:pt x="935235" y="260994"/>
                </a:lnTo>
                <a:lnTo>
                  <a:pt x="891110" y="276552"/>
                </a:lnTo>
                <a:lnTo>
                  <a:pt x="840980" y="290246"/>
                </a:lnTo>
                <a:lnTo>
                  <a:pt x="785465" y="301882"/>
                </a:lnTo>
                <a:lnTo>
                  <a:pt x="725187" y="311269"/>
                </a:lnTo>
                <a:lnTo>
                  <a:pt x="660769" y="318212"/>
                </a:lnTo>
                <a:lnTo>
                  <a:pt x="592832" y="322520"/>
                </a:lnTo>
                <a:lnTo>
                  <a:pt x="521998" y="323999"/>
                </a:lnTo>
                <a:lnTo>
                  <a:pt x="451165" y="322520"/>
                </a:lnTo>
                <a:lnTo>
                  <a:pt x="383228" y="318212"/>
                </a:lnTo>
                <a:lnTo>
                  <a:pt x="318810" y="311269"/>
                </a:lnTo>
                <a:lnTo>
                  <a:pt x="258532" y="301882"/>
                </a:lnTo>
                <a:lnTo>
                  <a:pt x="203017" y="290246"/>
                </a:lnTo>
                <a:lnTo>
                  <a:pt x="152887" y="276552"/>
                </a:lnTo>
                <a:lnTo>
                  <a:pt x="108762" y="260994"/>
                </a:lnTo>
                <a:lnTo>
                  <a:pt x="71266" y="243766"/>
                </a:lnTo>
                <a:lnTo>
                  <a:pt x="18645" y="205067"/>
                </a:lnTo>
                <a:lnTo>
                  <a:pt x="4765" y="183983"/>
                </a:lnTo>
                <a:lnTo>
                  <a:pt x="0" y="161999"/>
                </a:lnTo>
                <a:close/>
              </a:path>
            </a:pathLst>
          </a:custGeom>
          <a:ln w="38099">
            <a:solidFill>
              <a:srgbClr val="FF0000"/>
            </a:solidFill>
          </a:ln>
        </p:spPr>
        <p:txBody>
          <a:bodyPr wrap="square" lIns="0" tIns="0" rIns="0" bIns="0" rtlCol="0"/>
          <a:lstStyle/>
          <a:p>
            <a:endParaRPr/>
          </a:p>
        </p:txBody>
      </p:sp>
      <p:sp>
        <p:nvSpPr>
          <p:cNvPr id="7" name="object 7"/>
          <p:cNvSpPr/>
          <p:nvPr/>
        </p:nvSpPr>
        <p:spPr>
          <a:xfrm>
            <a:off x="8099983" y="6424445"/>
            <a:ext cx="1044575" cy="324485"/>
          </a:xfrm>
          <a:custGeom>
            <a:avLst/>
            <a:gdLst/>
            <a:ahLst/>
            <a:cxnLst/>
            <a:rect l="l" t="t" r="r" b="b"/>
            <a:pathLst>
              <a:path w="1044575" h="324484">
                <a:moveTo>
                  <a:pt x="0" y="161999"/>
                </a:moveTo>
                <a:lnTo>
                  <a:pt x="4765" y="140016"/>
                </a:lnTo>
                <a:lnTo>
                  <a:pt x="18645" y="118932"/>
                </a:lnTo>
                <a:lnTo>
                  <a:pt x="71266" y="80233"/>
                </a:lnTo>
                <a:lnTo>
                  <a:pt x="108762" y="63004"/>
                </a:lnTo>
                <a:lnTo>
                  <a:pt x="152887" y="47446"/>
                </a:lnTo>
                <a:lnTo>
                  <a:pt x="203017" y="33753"/>
                </a:lnTo>
                <a:lnTo>
                  <a:pt x="258532" y="22116"/>
                </a:lnTo>
                <a:lnTo>
                  <a:pt x="318810" y="12730"/>
                </a:lnTo>
                <a:lnTo>
                  <a:pt x="383228" y="5786"/>
                </a:lnTo>
                <a:lnTo>
                  <a:pt x="451165" y="1478"/>
                </a:lnTo>
                <a:lnTo>
                  <a:pt x="521998" y="0"/>
                </a:lnTo>
                <a:lnTo>
                  <a:pt x="592832" y="1478"/>
                </a:lnTo>
                <a:lnTo>
                  <a:pt x="660769" y="5786"/>
                </a:lnTo>
                <a:lnTo>
                  <a:pt x="725187" y="12730"/>
                </a:lnTo>
                <a:lnTo>
                  <a:pt x="785465" y="22116"/>
                </a:lnTo>
                <a:lnTo>
                  <a:pt x="840980" y="33753"/>
                </a:lnTo>
                <a:lnTo>
                  <a:pt x="891110" y="47446"/>
                </a:lnTo>
                <a:lnTo>
                  <a:pt x="935235" y="63004"/>
                </a:lnTo>
                <a:lnTo>
                  <a:pt x="972731" y="80233"/>
                </a:lnTo>
                <a:lnTo>
                  <a:pt x="1025352" y="118932"/>
                </a:lnTo>
                <a:lnTo>
                  <a:pt x="1043997" y="161999"/>
                </a:lnTo>
                <a:lnTo>
                  <a:pt x="1025352" y="205067"/>
                </a:lnTo>
                <a:lnTo>
                  <a:pt x="972731" y="243766"/>
                </a:lnTo>
                <a:lnTo>
                  <a:pt x="935235" y="260994"/>
                </a:lnTo>
                <a:lnTo>
                  <a:pt x="891110" y="276552"/>
                </a:lnTo>
                <a:lnTo>
                  <a:pt x="840980" y="290246"/>
                </a:lnTo>
                <a:lnTo>
                  <a:pt x="785465" y="301882"/>
                </a:lnTo>
                <a:lnTo>
                  <a:pt x="725187" y="311269"/>
                </a:lnTo>
                <a:lnTo>
                  <a:pt x="660769" y="318212"/>
                </a:lnTo>
                <a:lnTo>
                  <a:pt x="592832" y="322520"/>
                </a:lnTo>
                <a:lnTo>
                  <a:pt x="521998" y="323999"/>
                </a:lnTo>
                <a:lnTo>
                  <a:pt x="451165" y="322520"/>
                </a:lnTo>
                <a:lnTo>
                  <a:pt x="383228" y="318212"/>
                </a:lnTo>
                <a:lnTo>
                  <a:pt x="318810" y="311269"/>
                </a:lnTo>
                <a:lnTo>
                  <a:pt x="258532" y="301882"/>
                </a:lnTo>
                <a:lnTo>
                  <a:pt x="203017" y="290246"/>
                </a:lnTo>
                <a:lnTo>
                  <a:pt x="152887" y="276552"/>
                </a:lnTo>
                <a:lnTo>
                  <a:pt x="108762" y="260994"/>
                </a:lnTo>
                <a:lnTo>
                  <a:pt x="71266" y="243766"/>
                </a:lnTo>
                <a:lnTo>
                  <a:pt x="18645" y="205067"/>
                </a:lnTo>
                <a:lnTo>
                  <a:pt x="4765" y="183983"/>
                </a:lnTo>
                <a:lnTo>
                  <a:pt x="0" y="161999"/>
                </a:lnTo>
                <a:close/>
              </a:path>
            </a:pathLst>
          </a:custGeom>
          <a:ln w="38099">
            <a:solidFill>
              <a:srgbClr val="FF0000"/>
            </a:solidFill>
          </a:ln>
        </p:spPr>
        <p:txBody>
          <a:bodyPr wrap="square" lIns="0" tIns="0" rIns="0" bIns="0" rtlCol="0"/>
          <a:lstStyle/>
          <a:p>
            <a:endParaRPr/>
          </a:p>
        </p:txBody>
      </p:sp>
      <p:sp>
        <p:nvSpPr>
          <p:cNvPr id="8" name="TextBox 7"/>
          <p:cNvSpPr txBox="1"/>
          <p:nvPr/>
        </p:nvSpPr>
        <p:spPr>
          <a:xfrm>
            <a:off x="3506860" y="2560520"/>
            <a:ext cx="856330" cy="187285"/>
          </a:xfrm>
          <a:prstGeom prst="roundRect">
            <a:avLst/>
          </a:prstGeom>
          <a:solidFill>
            <a:schemeClr val="bg1"/>
          </a:solidFill>
        </p:spPr>
        <p:txBody>
          <a:bodyPr wrap="square" rtlCol="0">
            <a:spAutoFit/>
          </a:bodyPr>
          <a:lstStyle/>
          <a:p>
            <a:r>
              <a:rPr lang="en-US" sz="500" dirty="0" err="1" smtClean="0"/>
              <a:t>GetNewCapgeminiFact</a:t>
            </a:r>
            <a:endParaRPr lang="en-US" sz="500" dirty="0"/>
          </a:p>
        </p:txBody>
      </p:sp>
    </p:spTree>
    <p:extLst>
      <p:ext uri="{BB962C8B-B14F-4D97-AF65-F5344CB8AC3E}">
        <p14:creationId xmlns:p14="http://schemas.microsoft.com/office/powerpoint/2010/main" val="4515276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3314" y="2156346"/>
            <a:ext cx="8897950" cy="4150553"/>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60011" y="40973"/>
            <a:ext cx="8823957" cy="822960"/>
          </a:xfrm>
          <a:prstGeom prst="rect">
            <a:avLst/>
          </a:prstGeom>
        </p:spPr>
        <p:txBody>
          <a:bodyPr vert="horz" wrap="square" lIns="0" tIns="12700" rIns="0" bIns="0" rtlCol="0">
            <a:spAutoFit/>
          </a:bodyPr>
          <a:lstStyle/>
          <a:p>
            <a:pPr marL="127000">
              <a:lnSpc>
                <a:spcPct val="100000"/>
              </a:lnSpc>
              <a:spcBef>
                <a:spcPts val="100"/>
              </a:spcBef>
            </a:pPr>
            <a:r>
              <a:rPr spc="25" dirty="0"/>
              <a:t>Test </a:t>
            </a:r>
            <a:r>
              <a:rPr spc="90" dirty="0"/>
              <a:t>your</a:t>
            </a:r>
            <a:r>
              <a:rPr spc="-195" dirty="0"/>
              <a:t> </a:t>
            </a:r>
            <a:r>
              <a:rPr spc="20" dirty="0"/>
              <a:t>Trigger.</a:t>
            </a:r>
          </a:p>
        </p:txBody>
      </p:sp>
      <p:sp>
        <p:nvSpPr>
          <p:cNvPr id="5" name="object 5"/>
          <p:cNvSpPr txBox="1"/>
          <p:nvPr/>
        </p:nvSpPr>
        <p:spPr>
          <a:xfrm>
            <a:off x="3475991" y="848223"/>
            <a:ext cx="1871980" cy="1093470"/>
          </a:xfrm>
          <a:prstGeom prst="rect">
            <a:avLst/>
          </a:prstGeom>
        </p:spPr>
        <p:txBody>
          <a:bodyPr vert="horz" wrap="square" lIns="0" tIns="12700" rIns="0" bIns="0" rtlCol="0">
            <a:spAutoFit/>
          </a:bodyPr>
          <a:lstStyle/>
          <a:p>
            <a:pPr marL="12700">
              <a:lnSpc>
                <a:spcPct val="100000"/>
              </a:lnSpc>
              <a:spcBef>
                <a:spcPts val="100"/>
              </a:spcBef>
            </a:pPr>
            <a:r>
              <a:rPr sz="2400" b="1" spc="60" dirty="0">
                <a:solidFill>
                  <a:srgbClr val="5DA5E4"/>
                </a:solidFill>
                <a:latin typeface="Arial"/>
                <a:cs typeface="Arial"/>
              </a:rPr>
              <a:t>Instructions</a:t>
            </a:r>
            <a:endParaRPr sz="2400" dirty="0">
              <a:latin typeface="Arial"/>
              <a:cs typeface="Arial"/>
            </a:endParaRPr>
          </a:p>
          <a:p>
            <a:pPr>
              <a:lnSpc>
                <a:spcPct val="100000"/>
              </a:lnSpc>
              <a:spcBef>
                <a:spcPts val="20"/>
              </a:spcBef>
            </a:pPr>
            <a:endParaRPr sz="2700" dirty="0">
              <a:latin typeface="Times New Roman"/>
              <a:cs typeface="Times New Roman"/>
            </a:endParaRPr>
          </a:p>
          <a:p>
            <a:pPr marL="180975">
              <a:lnSpc>
                <a:spcPct val="100000"/>
              </a:lnSpc>
            </a:pPr>
            <a:r>
              <a:rPr sz="2000" spc="-15" dirty="0">
                <a:latin typeface="Noto Sans"/>
                <a:cs typeface="Noto Sans"/>
              </a:rPr>
              <a:t>Click </a:t>
            </a:r>
            <a:r>
              <a:rPr sz="2000" spc="-100" dirty="0">
                <a:latin typeface="Noto Sans"/>
                <a:cs typeface="Noto Sans"/>
              </a:rPr>
              <a:t>“Test.”</a:t>
            </a:r>
            <a:endParaRPr sz="2000" dirty="0">
              <a:latin typeface="Noto Sans"/>
              <a:cs typeface="Noto Sans"/>
            </a:endParaRPr>
          </a:p>
        </p:txBody>
      </p:sp>
      <p:sp>
        <p:nvSpPr>
          <p:cNvPr id="6" name="object 6"/>
          <p:cNvSpPr/>
          <p:nvPr/>
        </p:nvSpPr>
        <p:spPr>
          <a:xfrm>
            <a:off x="7612873" y="2074458"/>
            <a:ext cx="958850" cy="474345"/>
          </a:xfrm>
          <a:custGeom>
            <a:avLst/>
            <a:gdLst/>
            <a:ahLst/>
            <a:cxnLst/>
            <a:rect l="l" t="t" r="r" b="b"/>
            <a:pathLst>
              <a:path w="958850" h="474345">
                <a:moveTo>
                  <a:pt x="0" y="237149"/>
                </a:moveTo>
                <a:lnTo>
                  <a:pt x="3734" y="207401"/>
                </a:lnTo>
                <a:lnTo>
                  <a:pt x="14637" y="178756"/>
                </a:lnTo>
                <a:lnTo>
                  <a:pt x="56153" y="125664"/>
                </a:lnTo>
                <a:lnTo>
                  <a:pt x="85867" y="101660"/>
                </a:lnTo>
                <a:lnTo>
                  <a:pt x="120954" y="79648"/>
                </a:lnTo>
                <a:lnTo>
                  <a:pt x="160963" y="59850"/>
                </a:lnTo>
                <a:lnTo>
                  <a:pt x="205447" y="42489"/>
                </a:lnTo>
                <a:lnTo>
                  <a:pt x="253954" y="27785"/>
                </a:lnTo>
                <a:lnTo>
                  <a:pt x="306038" y="15962"/>
                </a:lnTo>
                <a:lnTo>
                  <a:pt x="361247" y="7242"/>
                </a:lnTo>
                <a:lnTo>
                  <a:pt x="419134" y="1847"/>
                </a:lnTo>
                <a:lnTo>
                  <a:pt x="479249" y="0"/>
                </a:lnTo>
                <a:lnTo>
                  <a:pt x="539363" y="1847"/>
                </a:lnTo>
                <a:lnTo>
                  <a:pt x="597250" y="7242"/>
                </a:lnTo>
                <a:lnTo>
                  <a:pt x="652459" y="15962"/>
                </a:lnTo>
                <a:lnTo>
                  <a:pt x="704543" y="27785"/>
                </a:lnTo>
                <a:lnTo>
                  <a:pt x="753051" y="42489"/>
                </a:lnTo>
                <a:lnTo>
                  <a:pt x="797534" y="59850"/>
                </a:lnTo>
                <a:lnTo>
                  <a:pt x="837543" y="79648"/>
                </a:lnTo>
                <a:lnTo>
                  <a:pt x="872630" y="101660"/>
                </a:lnTo>
                <a:lnTo>
                  <a:pt x="902345" y="125664"/>
                </a:lnTo>
                <a:lnTo>
                  <a:pt x="943860" y="178756"/>
                </a:lnTo>
                <a:lnTo>
                  <a:pt x="958498" y="237149"/>
                </a:lnTo>
                <a:lnTo>
                  <a:pt x="943860" y="295542"/>
                </a:lnTo>
                <a:lnTo>
                  <a:pt x="902345" y="348635"/>
                </a:lnTo>
                <a:lnTo>
                  <a:pt x="872630" y="372638"/>
                </a:lnTo>
                <a:lnTo>
                  <a:pt x="837543" y="394650"/>
                </a:lnTo>
                <a:lnTo>
                  <a:pt x="797534" y="414448"/>
                </a:lnTo>
                <a:lnTo>
                  <a:pt x="753051" y="431809"/>
                </a:lnTo>
                <a:lnTo>
                  <a:pt x="704543" y="446513"/>
                </a:lnTo>
                <a:lnTo>
                  <a:pt x="652459" y="458336"/>
                </a:lnTo>
                <a:lnTo>
                  <a:pt x="597250" y="467056"/>
                </a:lnTo>
                <a:lnTo>
                  <a:pt x="539363" y="472451"/>
                </a:lnTo>
                <a:lnTo>
                  <a:pt x="479249" y="474299"/>
                </a:lnTo>
                <a:lnTo>
                  <a:pt x="419134" y="472451"/>
                </a:lnTo>
                <a:lnTo>
                  <a:pt x="361247" y="467056"/>
                </a:lnTo>
                <a:lnTo>
                  <a:pt x="306038" y="458336"/>
                </a:lnTo>
                <a:lnTo>
                  <a:pt x="253954" y="446513"/>
                </a:lnTo>
                <a:lnTo>
                  <a:pt x="205447" y="431809"/>
                </a:lnTo>
                <a:lnTo>
                  <a:pt x="160963" y="414448"/>
                </a:lnTo>
                <a:lnTo>
                  <a:pt x="120954" y="394650"/>
                </a:lnTo>
                <a:lnTo>
                  <a:pt x="85867" y="372638"/>
                </a:lnTo>
                <a:lnTo>
                  <a:pt x="56153" y="348635"/>
                </a:lnTo>
                <a:lnTo>
                  <a:pt x="14637" y="295542"/>
                </a:lnTo>
                <a:lnTo>
                  <a:pt x="3734" y="266897"/>
                </a:lnTo>
                <a:lnTo>
                  <a:pt x="0" y="237149"/>
                </a:lnTo>
                <a:close/>
              </a:path>
            </a:pathLst>
          </a:custGeom>
          <a:ln w="38099">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28378293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5794" y="300436"/>
            <a:ext cx="5724525" cy="351378"/>
          </a:xfrm>
          <a:prstGeom prst="rect">
            <a:avLst/>
          </a:prstGeom>
        </p:spPr>
        <p:txBody>
          <a:bodyPr vert="horz" wrap="square" lIns="0" tIns="12700" rIns="0" bIns="0" rtlCol="0">
            <a:spAutoFit/>
          </a:bodyPr>
          <a:lstStyle/>
          <a:p>
            <a:pPr marL="12700">
              <a:lnSpc>
                <a:spcPct val="100000"/>
              </a:lnSpc>
              <a:spcBef>
                <a:spcPts val="100"/>
              </a:spcBef>
            </a:pPr>
            <a:r>
              <a:rPr lang="en-US" sz="2200" b="1" spc="90" dirty="0" smtClean="0">
                <a:solidFill>
                  <a:srgbClr val="6964D1"/>
                </a:solidFill>
                <a:latin typeface="Arial" pitchFamily="34" charset="0"/>
                <a:ea typeface="+mj-ea"/>
                <a:cs typeface="Arial" pitchFamily="34" charset="0"/>
              </a:rPr>
              <a:t>Test your AWS Lambda Function</a:t>
            </a:r>
            <a:endParaRPr lang="en-US" sz="2200" b="1" spc="90" dirty="0">
              <a:solidFill>
                <a:srgbClr val="6964D1"/>
              </a:solidFill>
              <a:latin typeface="Arial" pitchFamily="34" charset="0"/>
              <a:ea typeface="+mj-ea"/>
              <a:cs typeface="Arial" pitchFamily="34" charset="0"/>
            </a:endParaRPr>
          </a:p>
        </p:txBody>
      </p:sp>
      <p:sp>
        <p:nvSpPr>
          <p:cNvPr id="4" name="object 4"/>
          <p:cNvSpPr txBox="1"/>
          <p:nvPr/>
        </p:nvSpPr>
        <p:spPr>
          <a:xfrm>
            <a:off x="1463973" y="1165626"/>
            <a:ext cx="6547484" cy="752450"/>
          </a:xfrm>
          <a:prstGeom prst="rect">
            <a:avLst/>
          </a:prstGeom>
        </p:spPr>
        <p:txBody>
          <a:bodyPr vert="horz" wrap="square" lIns="0" tIns="12700" rIns="0" bIns="0" rtlCol="0">
            <a:spAutoFit/>
          </a:bodyPr>
          <a:lstStyle/>
          <a:p>
            <a:pPr marL="1755139" marR="5080" indent="-1743075">
              <a:lnSpc>
                <a:spcPct val="113599"/>
              </a:lnSpc>
              <a:spcBef>
                <a:spcPts val="100"/>
              </a:spcBef>
              <a:tabLst>
                <a:tab pos="4794885" algn="l"/>
              </a:tabLst>
            </a:pPr>
            <a:r>
              <a:rPr sz="2200" spc="-75" dirty="0">
                <a:latin typeface="Noto Sans"/>
                <a:cs typeface="Noto Sans"/>
              </a:rPr>
              <a:t>If </a:t>
            </a:r>
            <a:r>
              <a:rPr sz="2200" spc="-90" dirty="0">
                <a:latin typeface="Noto Sans"/>
                <a:cs typeface="Noto Sans"/>
              </a:rPr>
              <a:t>it’s </a:t>
            </a:r>
            <a:r>
              <a:rPr sz="2200" spc="-35" dirty="0">
                <a:latin typeface="Noto Sans"/>
                <a:cs typeface="Noto Sans"/>
              </a:rPr>
              <a:t>working, </a:t>
            </a:r>
            <a:r>
              <a:rPr sz="2200" spc="-15" dirty="0">
                <a:latin typeface="Noto Sans"/>
                <a:cs typeface="Noto Sans"/>
              </a:rPr>
              <a:t>you can</a:t>
            </a:r>
            <a:r>
              <a:rPr sz="2200" spc="204" dirty="0">
                <a:latin typeface="Noto Sans"/>
                <a:cs typeface="Noto Sans"/>
              </a:rPr>
              <a:t> </a:t>
            </a:r>
            <a:r>
              <a:rPr sz="2200" spc="-20" dirty="0">
                <a:latin typeface="Noto Sans"/>
                <a:cs typeface="Noto Sans"/>
              </a:rPr>
              <a:t>click</a:t>
            </a:r>
            <a:r>
              <a:rPr sz="2200" dirty="0">
                <a:latin typeface="Noto Sans"/>
                <a:cs typeface="Noto Sans"/>
              </a:rPr>
              <a:t> </a:t>
            </a:r>
            <a:r>
              <a:rPr sz="2200" spc="-85" dirty="0">
                <a:latin typeface="Noto Sans"/>
                <a:cs typeface="Noto Sans"/>
              </a:rPr>
              <a:t>“</a:t>
            </a:r>
            <a:r>
              <a:rPr sz="2200" spc="-85" dirty="0" smtClean="0">
                <a:latin typeface="Noto Sans"/>
                <a:cs typeface="Noto Sans"/>
              </a:rPr>
              <a:t>Details”</a:t>
            </a:r>
            <a:r>
              <a:rPr lang="en-US" sz="2200" spc="-85" dirty="0" smtClean="0">
                <a:latin typeface="Noto Sans"/>
                <a:cs typeface="Noto Sans"/>
              </a:rPr>
              <a:t> </a:t>
            </a:r>
            <a:r>
              <a:rPr sz="2200" spc="-15" dirty="0" smtClean="0">
                <a:latin typeface="Noto Sans"/>
                <a:cs typeface="Noto Sans"/>
              </a:rPr>
              <a:t>to </a:t>
            </a:r>
            <a:r>
              <a:rPr sz="2200" spc="-10" dirty="0">
                <a:latin typeface="Noto Sans"/>
                <a:cs typeface="Noto Sans"/>
              </a:rPr>
              <a:t>see</a:t>
            </a:r>
            <a:r>
              <a:rPr sz="2200" spc="-55" dirty="0">
                <a:latin typeface="Noto Sans"/>
                <a:cs typeface="Noto Sans"/>
              </a:rPr>
              <a:t> </a:t>
            </a:r>
            <a:r>
              <a:rPr sz="2200" spc="-15" dirty="0">
                <a:latin typeface="Noto Sans"/>
                <a:cs typeface="Noto Sans"/>
              </a:rPr>
              <a:t>output  similar to the</a:t>
            </a:r>
            <a:r>
              <a:rPr sz="2200" spc="5" dirty="0">
                <a:latin typeface="Noto Sans"/>
                <a:cs typeface="Noto Sans"/>
              </a:rPr>
              <a:t> </a:t>
            </a:r>
            <a:r>
              <a:rPr sz="2200" spc="-35" dirty="0">
                <a:latin typeface="Noto Sans"/>
                <a:cs typeface="Noto Sans"/>
              </a:rPr>
              <a:t>following:</a:t>
            </a:r>
            <a:endParaRPr sz="2200" dirty="0">
              <a:latin typeface="Noto Sans"/>
              <a:cs typeface="Noto Sans"/>
            </a:endParaRPr>
          </a:p>
        </p:txBody>
      </p:sp>
      <p:sp>
        <p:nvSpPr>
          <p:cNvPr id="5" name="object 5"/>
          <p:cNvSpPr/>
          <p:nvPr/>
        </p:nvSpPr>
        <p:spPr>
          <a:xfrm>
            <a:off x="275794" y="2055703"/>
            <a:ext cx="8581957" cy="429504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28518" y="2837001"/>
            <a:ext cx="958850" cy="474345"/>
          </a:xfrm>
          <a:custGeom>
            <a:avLst/>
            <a:gdLst/>
            <a:ahLst/>
            <a:cxnLst/>
            <a:rect l="l" t="t" r="r" b="b"/>
            <a:pathLst>
              <a:path w="958850" h="474345">
                <a:moveTo>
                  <a:pt x="0" y="237149"/>
                </a:moveTo>
                <a:lnTo>
                  <a:pt x="3734" y="207401"/>
                </a:lnTo>
                <a:lnTo>
                  <a:pt x="14636" y="178756"/>
                </a:lnTo>
                <a:lnTo>
                  <a:pt x="56151" y="125664"/>
                </a:lnTo>
                <a:lnTo>
                  <a:pt x="85865" y="101660"/>
                </a:lnTo>
                <a:lnTo>
                  <a:pt x="120951" y="79648"/>
                </a:lnTo>
                <a:lnTo>
                  <a:pt x="160960" y="59850"/>
                </a:lnTo>
                <a:lnTo>
                  <a:pt x="205443" y="42489"/>
                </a:lnTo>
                <a:lnTo>
                  <a:pt x="253951" y="27785"/>
                </a:lnTo>
                <a:lnTo>
                  <a:pt x="306035" y="15962"/>
                </a:lnTo>
                <a:lnTo>
                  <a:pt x="361245" y="7242"/>
                </a:lnTo>
                <a:lnTo>
                  <a:pt x="419133" y="1847"/>
                </a:lnTo>
                <a:lnTo>
                  <a:pt x="479249" y="0"/>
                </a:lnTo>
                <a:lnTo>
                  <a:pt x="539365" y="1847"/>
                </a:lnTo>
                <a:lnTo>
                  <a:pt x="597252" y="7242"/>
                </a:lnTo>
                <a:lnTo>
                  <a:pt x="652462" y="15962"/>
                </a:lnTo>
                <a:lnTo>
                  <a:pt x="704546" y="27785"/>
                </a:lnTo>
                <a:lnTo>
                  <a:pt x="753054" y="42489"/>
                </a:lnTo>
                <a:lnTo>
                  <a:pt x="797537" y="59850"/>
                </a:lnTo>
                <a:lnTo>
                  <a:pt x="837546" y="79648"/>
                </a:lnTo>
                <a:lnTo>
                  <a:pt x="872632" y="101660"/>
                </a:lnTo>
                <a:lnTo>
                  <a:pt x="902346" y="125664"/>
                </a:lnTo>
                <a:lnTo>
                  <a:pt x="943861" y="178756"/>
                </a:lnTo>
                <a:lnTo>
                  <a:pt x="958498" y="237149"/>
                </a:lnTo>
                <a:lnTo>
                  <a:pt x="943861" y="295542"/>
                </a:lnTo>
                <a:lnTo>
                  <a:pt x="902346" y="348635"/>
                </a:lnTo>
                <a:lnTo>
                  <a:pt x="872632" y="372638"/>
                </a:lnTo>
                <a:lnTo>
                  <a:pt x="837546" y="394650"/>
                </a:lnTo>
                <a:lnTo>
                  <a:pt x="797537" y="414448"/>
                </a:lnTo>
                <a:lnTo>
                  <a:pt x="753054" y="431809"/>
                </a:lnTo>
                <a:lnTo>
                  <a:pt x="704546" y="446513"/>
                </a:lnTo>
                <a:lnTo>
                  <a:pt x="652462" y="458336"/>
                </a:lnTo>
                <a:lnTo>
                  <a:pt x="597252" y="467056"/>
                </a:lnTo>
                <a:lnTo>
                  <a:pt x="539365" y="472451"/>
                </a:lnTo>
                <a:lnTo>
                  <a:pt x="479249" y="474299"/>
                </a:lnTo>
                <a:lnTo>
                  <a:pt x="419133" y="472451"/>
                </a:lnTo>
                <a:lnTo>
                  <a:pt x="361245" y="467056"/>
                </a:lnTo>
                <a:lnTo>
                  <a:pt x="306035" y="458336"/>
                </a:lnTo>
                <a:lnTo>
                  <a:pt x="253951" y="446513"/>
                </a:lnTo>
                <a:lnTo>
                  <a:pt x="205443" y="431809"/>
                </a:lnTo>
                <a:lnTo>
                  <a:pt x="160960" y="414448"/>
                </a:lnTo>
                <a:lnTo>
                  <a:pt x="120951" y="394650"/>
                </a:lnTo>
                <a:lnTo>
                  <a:pt x="85865" y="372638"/>
                </a:lnTo>
                <a:lnTo>
                  <a:pt x="56151" y="348635"/>
                </a:lnTo>
                <a:lnTo>
                  <a:pt x="14636" y="295542"/>
                </a:lnTo>
                <a:lnTo>
                  <a:pt x="3734" y="266897"/>
                </a:lnTo>
                <a:lnTo>
                  <a:pt x="0" y="237149"/>
                </a:lnTo>
                <a:close/>
              </a:path>
            </a:pathLst>
          </a:custGeom>
          <a:ln w="38099">
            <a:solidFill>
              <a:srgbClr val="FF0000"/>
            </a:solidFill>
          </a:ln>
        </p:spPr>
        <p:txBody>
          <a:bodyPr wrap="square" lIns="0" tIns="0" rIns="0" bIns="0" rtlCol="0"/>
          <a:lstStyle/>
          <a:p>
            <a:endParaRPr/>
          </a:p>
        </p:txBody>
      </p:sp>
      <p:sp>
        <p:nvSpPr>
          <p:cNvPr id="7" name="TextBox 6"/>
          <p:cNvSpPr txBox="1"/>
          <p:nvPr/>
        </p:nvSpPr>
        <p:spPr>
          <a:xfrm>
            <a:off x="3179337" y="4603238"/>
            <a:ext cx="4106857" cy="230832"/>
          </a:xfrm>
          <a:prstGeom prst="rect">
            <a:avLst/>
          </a:prstGeom>
          <a:solidFill>
            <a:schemeClr val="bg1"/>
          </a:solidFill>
        </p:spPr>
        <p:txBody>
          <a:bodyPr wrap="square" rtlCol="0">
            <a:spAutoFit/>
          </a:bodyPr>
          <a:lstStyle/>
          <a:p>
            <a:r>
              <a:rPr lang="en-US" sz="900" dirty="0" smtClean="0">
                <a:latin typeface="Segoe Print" panose="02000600000000000000" pitchFamily="2" charset="0"/>
              </a:rPr>
              <a:t>Capgemini is headquartered in Paris, France. &lt;/speak&gt;”</a:t>
            </a:r>
            <a:endParaRPr lang="en-US" sz="900" dirty="0">
              <a:latin typeface="Segoe Print" panose="02000600000000000000" pitchFamily="2" charset="0"/>
            </a:endParaRPr>
          </a:p>
        </p:txBody>
      </p:sp>
    </p:spTree>
    <p:extLst>
      <p:ext uri="{BB962C8B-B14F-4D97-AF65-F5344CB8AC3E}">
        <p14:creationId xmlns:p14="http://schemas.microsoft.com/office/powerpoint/2010/main" val="39360395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52399" y="3085543"/>
            <a:ext cx="8839182" cy="199512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ctrTitle"/>
          </p:nvPr>
        </p:nvSpPr>
        <p:spPr>
          <a:xfrm>
            <a:off x="272637" y="365912"/>
            <a:ext cx="3944521" cy="351378"/>
          </a:xfrm>
          <a:prstGeom prst="rect">
            <a:avLst/>
          </a:prstGeom>
        </p:spPr>
        <p:txBody>
          <a:bodyPr vert="horz" wrap="square" lIns="0" tIns="12700" rIns="0" bIns="0" rtlCol="0">
            <a:spAutoFit/>
          </a:bodyPr>
          <a:lstStyle/>
          <a:p>
            <a:pPr marL="118110">
              <a:lnSpc>
                <a:spcPct val="100000"/>
              </a:lnSpc>
              <a:spcBef>
                <a:spcPts val="100"/>
              </a:spcBef>
            </a:pPr>
            <a:r>
              <a:rPr spc="155" dirty="0"/>
              <a:t>Note </a:t>
            </a:r>
            <a:r>
              <a:rPr spc="85" dirty="0"/>
              <a:t>your </a:t>
            </a:r>
            <a:r>
              <a:rPr spc="10" dirty="0" smtClean="0"/>
              <a:t>Function’s </a:t>
            </a:r>
            <a:r>
              <a:rPr spc="-484" dirty="0" smtClean="0"/>
              <a:t> </a:t>
            </a:r>
            <a:r>
              <a:rPr spc="-5" dirty="0"/>
              <a:t>ARN.</a:t>
            </a:r>
          </a:p>
        </p:txBody>
      </p:sp>
      <p:sp>
        <p:nvSpPr>
          <p:cNvPr id="5" name="object 5"/>
          <p:cNvSpPr txBox="1"/>
          <p:nvPr/>
        </p:nvSpPr>
        <p:spPr>
          <a:xfrm>
            <a:off x="920308" y="1419872"/>
            <a:ext cx="7294245" cy="787400"/>
          </a:xfrm>
          <a:prstGeom prst="rect">
            <a:avLst/>
          </a:prstGeom>
        </p:spPr>
        <p:txBody>
          <a:bodyPr vert="horz" wrap="square" lIns="0" tIns="12700" rIns="0" bIns="0" rtlCol="0">
            <a:spAutoFit/>
          </a:bodyPr>
          <a:lstStyle/>
          <a:p>
            <a:pPr marL="1400175" marR="5080" indent="-1388110">
              <a:lnSpc>
                <a:spcPct val="113599"/>
              </a:lnSpc>
              <a:spcBef>
                <a:spcPts val="100"/>
              </a:spcBef>
            </a:pPr>
            <a:r>
              <a:rPr sz="2200" spc="-65" dirty="0">
                <a:latin typeface="Noto Sans"/>
                <a:cs typeface="Noto Sans"/>
              </a:rPr>
              <a:t>You’ll </a:t>
            </a:r>
            <a:r>
              <a:rPr sz="2200" spc="-15" dirty="0">
                <a:latin typeface="Noto Sans"/>
                <a:cs typeface="Noto Sans"/>
              </a:rPr>
              <a:t>need </a:t>
            </a:r>
            <a:r>
              <a:rPr sz="2200" spc="-20" dirty="0">
                <a:latin typeface="Noto Sans"/>
                <a:cs typeface="Noto Sans"/>
              </a:rPr>
              <a:t>it </a:t>
            </a:r>
            <a:r>
              <a:rPr sz="2200" spc="-15" dirty="0">
                <a:latin typeface="Noto Sans"/>
                <a:cs typeface="Noto Sans"/>
              </a:rPr>
              <a:t>in a </a:t>
            </a:r>
            <a:r>
              <a:rPr sz="2200" spc="-20" dirty="0">
                <a:latin typeface="Noto Sans"/>
                <a:cs typeface="Noto Sans"/>
              </a:rPr>
              <a:t>few </a:t>
            </a:r>
            <a:r>
              <a:rPr sz="2200" spc="-15" dirty="0">
                <a:latin typeface="Noto Sans"/>
                <a:cs typeface="Noto Sans"/>
              </a:rPr>
              <a:t>steps, </a:t>
            </a:r>
            <a:r>
              <a:rPr sz="2200" spc="-10" dirty="0">
                <a:latin typeface="Noto Sans"/>
                <a:cs typeface="Noto Sans"/>
              </a:rPr>
              <a:t>so </a:t>
            </a:r>
            <a:r>
              <a:rPr sz="2200" spc="-15" dirty="0">
                <a:latin typeface="Noto Sans"/>
                <a:cs typeface="Noto Sans"/>
              </a:rPr>
              <a:t>either keep this tab </a:t>
            </a:r>
            <a:r>
              <a:rPr sz="2200" spc="-10" dirty="0">
                <a:latin typeface="Noto Sans"/>
                <a:cs typeface="Noto Sans"/>
              </a:rPr>
              <a:t>open  or </a:t>
            </a:r>
            <a:r>
              <a:rPr sz="2200" spc="-15" dirty="0">
                <a:latin typeface="Noto Sans"/>
                <a:cs typeface="Noto Sans"/>
              </a:rPr>
              <a:t>save </a:t>
            </a:r>
            <a:r>
              <a:rPr sz="2200" spc="-20" dirty="0">
                <a:latin typeface="Noto Sans"/>
                <a:cs typeface="Noto Sans"/>
              </a:rPr>
              <a:t>it </a:t>
            </a:r>
            <a:r>
              <a:rPr sz="2200" spc="-15" dirty="0">
                <a:latin typeface="Noto Sans"/>
                <a:cs typeface="Noto Sans"/>
              </a:rPr>
              <a:t>in a file somewhere</a:t>
            </a:r>
            <a:r>
              <a:rPr sz="2200" spc="30" dirty="0">
                <a:latin typeface="Noto Sans"/>
                <a:cs typeface="Noto Sans"/>
              </a:rPr>
              <a:t> </a:t>
            </a:r>
            <a:r>
              <a:rPr sz="2200" spc="-15" dirty="0">
                <a:latin typeface="Noto Sans"/>
                <a:cs typeface="Noto Sans"/>
              </a:rPr>
              <a:t>now.</a:t>
            </a:r>
            <a:endParaRPr sz="2200" dirty="0">
              <a:latin typeface="Noto Sans"/>
              <a:cs typeface="Noto Sans"/>
            </a:endParaRPr>
          </a:p>
        </p:txBody>
      </p:sp>
      <p:sp>
        <p:nvSpPr>
          <p:cNvPr id="6" name="object 6"/>
          <p:cNvSpPr/>
          <p:nvPr/>
        </p:nvSpPr>
        <p:spPr>
          <a:xfrm>
            <a:off x="4394691" y="3144493"/>
            <a:ext cx="4597400" cy="409575"/>
          </a:xfrm>
          <a:custGeom>
            <a:avLst/>
            <a:gdLst/>
            <a:ahLst/>
            <a:cxnLst/>
            <a:rect l="l" t="t" r="r" b="b"/>
            <a:pathLst>
              <a:path w="4597400" h="409575">
                <a:moveTo>
                  <a:pt x="0" y="0"/>
                </a:moveTo>
                <a:lnTo>
                  <a:pt x="4596890" y="0"/>
                </a:lnTo>
                <a:lnTo>
                  <a:pt x="4596890" y="409499"/>
                </a:lnTo>
                <a:lnTo>
                  <a:pt x="0" y="409499"/>
                </a:lnTo>
                <a:lnTo>
                  <a:pt x="0" y="0"/>
                </a:lnTo>
                <a:close/>
              </a:path>
            </a:pathLst>
          </a:custGeom>
          <a:ln w="38099">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9437511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TextBox 2"/>
          <p:cNvSpPr txBox="1"/>
          <p:nvPr/>
        </p:nvSpPr>
        <p:spPr>
          <a:xfrm>
            <a:off x="1173707" y="2905739"/>
            <a:ext cx="6906214" cy="1554272"/>
          </a:xfrm>
          <a:prstGeom prst="rect">
            <a:avLst/>
          </a:prstGeom>
          <a:noFill/>
        </p:spPr>
        <p:txBody>
          <a:bodyPr wrap="square" rtlCol="0">
            <a:spAutoFit/>
          </a:bodyPr>
          <a:lstStyle/>
          <a:p>
            <a:pPr>
              <a:spcAft>
                <a:spcPts val="600"/>
              </a:spcAft>
            </a:pPr>
            <a:r>
              <a:rPr lang="en-US" sz="2000" dirty="0" smtClean="0">
                <a:latin typeface="Arial" pitchFamily="34" charset="0"/>
                <a:cs typeface="Arial" pitchFamily="34" charset="0"/>
              </a:rPr>
              <a:t>What’s your level of experience working Alexa Skills?</a:t>
            </a:r>
          </a:p>
          <a:p>
            <a:pPr marL="457200" indent="-457200">
              <a:spcAft>
                <a:spcPts val="600"/>
              </a:spcAft>
              <a:buAutoNum type="alphaLcPeriod"/>
            </a:pPr>
            <a:r>
              <a:rPr lang="en-US" sz="2000" dirty="0" smtClean="0">
                <a:latin typeface="Arial" pitchFamily="34" charset="0"/>
                <a:cs typeface="Arial" pitchFamily="34" charset="0"/>
              </a:rPr>
              <a:t>Never worked with Alexa Skills before</a:t>
            </a:r>
          </a:p>
          <a:p>
            <a:pPr marL="457200" indent="-457200">
              <a:spcAft>
                <a:spcPts val="600"/>
              </a:spcAft>
              <a:buAutoNum type="alphaLcPeriod"/>
            </a:pPr>
            <a:r>
              <a:rPr lang="en-US" sz="2000" dirty="0" smtClean="0">
                <a:latin typeface="Arial" pitchFamily="34" charset="0"/>
                <a:cs typeface="Arial" pitchFamily="34" charset="0"/>
              </a:rPr>
              <a:t>I’ve worked on Alexa Skills once or twice</a:t>
            </a:r>
          </a:p>
          <a:p>
            <a:pPr marL="457200" indent="-457200">
              <a:spcAft>
                <a:spcPts val="600"/>
              </a:spcAft>
              <a:buAutoNum type="alphaLcPeriod"/>
            </a:pPr>
            <a:r>
              <a:rPr lang="en-US" sz="2000" dirty="0" smtClean="0">
                <a:latin typeface="Arial" pitchFamily="34" charset="0"/>
                <a:cs typeface="Arial" pitchFamily="34" charset="0"/>
              </a:rPr>
              <a:t>I’m a developer for Alexa</a:t>
            </a:r>
          </a:p>
        </p:txBody>
      </p:sp>
      <p:sp>
        <p:nvSpPr>
          <p:cNvPr id="4" name="Rectangle 3"/>
          <p:cNvSpPr/>
          <p:nvPr/>
        </p:nvSpPr>
        <p:spPr>
          <a:xfrm>
            <a:off x="0" y="0"/>
            <a:ext cx="9144000" cy="2347415"/>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smtClean="0">
                <a:latin typeface="Ubuntu" panose="020B0504030602030204" pitchFamily="34" charset="0"/>
                <a:cs typeface="Arial" pitchFamily="34" charset="0"/>
              </a:rPr>
              <a:t>SKYPE SURVEY</a:t>
            </a:r>
            <a:endParaRPr lang="en-US" sz="5400" b="1" dirty="0">
              <a:latin typeface="Ubuntu" panose="020B0504030602030204" pitchFamily="34" charset="0"/>
              <a:cs typeface="Arial" pitchFamily="34" charset="0"/>
            </a:endParaRPr>
          </a:p>
        </p:txBody>
      </p:sp>
      <p:sp>
        <p:nvSpPr>
          <p:cNvPr id="5" name="Rectangle 4"/>
          <p:cNvSpPr/>
          <p:nvPr/>
        </p:nvSpPr>
        <p:spPr>
          <a:xfrm>
            <a:off x="0" y="5018336"/>
            <a:ext cx="9144000" cy="1839664"/>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Ubuntu" panose="020B0504030602030204" pitchFamily="34" charset="0"/>
                <a:cs typeface="Arial" pitchFamily="34" charset="0"/>
              </a:rPr>
              <a:t>SKYPE SURVEY</a:t>
            </a:r>
          </a:p>
        </p:txBody>
      </p:sp>
    </p:spTree>
    <p:extLst>
      <p:ext uri="{BB962C8B-B14F-4D97-AF65-F5344CB8AC3E}">
        <p14:creationId xmlns:p14="http://schemas.microsoft.com/office/powerpoint/2010/main" val="3344333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6726" y="344558"/>
            <a:ext cx="7456170" cy="351378"/>
          </a:xfrm>
          <a:prstGeom prst="rect">
            <a:avLst/>
          </a:prstGeom>
        </p:spPr>
        <p:txBody>
          <a:bodyPr vert="horz" wrap="square" lIns="0" tIns="12700" rIns="0" bIns="0" rtlCol="0">
            <a:spAutoFit/>
          </a:bodyPr>
          <a:lstStyle/>
          <a:p>
            <a:pPr marL="12700">
              <a:lnSpc>
                <a:spcPct val="100000"/>
              </a:lnSpc>
              <a:spcBef>
                <a:spcPts val="100"/>
              </a:spcBef>
            </a:pPr>
            <a:r>
              <a:rPr spc="-70" dirty="0"/>
              <a:t>Sign </a:t>
            </a:r>
            <a:r>
              <a:rPr spc="130" dirty="0"/>
              <a:t>into </a:t>
            </a:r>
            <a:r>
              <a:rPr spc="175" dirty="0" smtClean="0"/>
              <a:t>the </a:t>
            </a:r>
            <a:r>
              <a:rPr spc="-545" dirty="0" smtClean="0"/>
              <a:t> </a:t>
            </a:r>
            <a:r>
              <a:rPr spc="65" dirty="0"/>
              <a:t>Amazon </a:t>
            </a:r>
            <a:r>
              <a:rPr spc="80" dirty="0"/>
              <a:t>Developer </a:t>
            </a:r>
            <a:r>
              <a:rPr spc="85" dirty="0"/>
              <a:t>Portal.</a:t>
            </a:r>
          </a:p>
        </p:txBody>
      </p:sp>
      <p:sp>
        <p:nvSpPr>
          <p:cNvPr id="4" name="object 4"/>
          <p:cNvSpPr txBox="1"/>
          <p:nvPr/>
        </p:nvSpPr>
        <p:spPr>
          <a:xfrm>
            <a:off x="2321050" y="918201"/>
            <a:ext cx="4057015" cy="856645"/>
          </a:xfrm>
          <a:prstGeom prst="rect">
            <a:avLst/>
          </a:prstGeom>
        </p:spPr>
        <p:txBody>
          <a:bodyPr vert="horz" wrap="square" lIns="0" tIns="66040" rIns="0" bIns="0" rtlCol="0">
            <a:spAutoFit/>
          </a:bodyPr>
          <a:lstStyle/>
          <a:p>
            <a:pPr marL="4445" algn="ctr">
              <a:lnSpc>
                <a:spcPct val="100000"/>
              </a:lnSpc>
              <a:spcBef>
                <a:spcPts val="520"/>
              </a:spcBef>
            </a:pPr>
            <a:r>
              <a:rPr sz="2400" spc="-15" dirty="0">
                <a:latin typeface="Noto Sans"/>
                <a:cs typeface="Noto Sans"/>
              </a:rPr>
              <a:t>Head </a:t>
            </a:r>
            <a:r>
              <a:rPr sz="2400" spc="-10" dirty="0">
                <a:latin typeface="Noto Sans"/>
                <a:cs typeface="Noto Sans"/>
              </a:rPr>
              <a:t>over</a:t>
            </a:r>
            <a:r>
              <a:rPr sz="2400" spc="-15" dirty="0">
                <a:latin typeface="Noto Sans"/>
                <a:cs typeface="Noto Sans"/>
              </a:rPr>
              <a:t> </a:t>
            </a:r>
            <a:r>
              <a:rPr sz="2400" spc="-35" dirty="0">
                <a:latin typeface="Noto Sans"/>
                <a:cs typeface="Noto Sans"/>
              </a:rPr>
              <a:t>to:</a:t>
            </a:r>
            <a:endParaRPr sz="2400" dirty="0">
              <a:latin typeface="Noto Sans"/>
              <a:cs typeface="Noto Sans"/>
            </a:endParaRPr>
          </a:p>
          <a:p>
            <a:pPr algn="ctr">
              <a:lnSpc>
                <a:spcPct val="100000"/>
              </a:lnSpc>
              <a:spcBef>
                <a:spcPts val="420"/>
              </a:spcBef>
            </a:pPr>
            <a:r>
              <a:rPr lang="en-US" sz="2400" b="1" spc="75" dirty="0">
                <a:solidFill>
                  <a:srgbClr val="5DA5E4"/>
                </a:solidFill>
              </a:rPr>
              <a:t>d</a:t>
            </a:r>
            <a:r>
              <a:rPr lang="en-US" sz="2400" b="1" spc="75" dirty="0" smtClean="0">
                <a:solidFill>
                  <a:srgbClr val="5DA5E4"/>
                </a:solidFill>
                <a:latin typeface="Arial"/>
                <a:cs typeface="Arial"/>
              </a:rPr>
              <a:t>eveloper.amazon.com</a:t>
            </a:r>
            <a:endParaRPr sz="2400" dirty="0">
              <a:latin typeface="Arial"/>
              <a:cs typeface="Arial"/>
            </a:endParaRPr>
          </a:p>
        </p:txBody>
      </p:sp>
      <p:sp>
        <p:nvSpPr>
          <p:cNvPr id="5" name="object 5"/>
          <p:cNvSpPr/>
          <p:nvPr/>
        </p:nvSpPr>
        <p:spPr>
          <a:xfrm>
            <a:off x="95536" y="1774846"/>
            <a:ext cx="8956632" cy="524883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486861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3594" y="299458"/>
            <a:ext cx="4722495" cy="351378"/>
          </a:xfrm>
          <a:prstGeom prst="rect">
            <a:avLst/>
          </a:prstGeom>
        </p:spPr>
        <p:txBody>
          <a:bodyPr vert="horz" wrap="square" lIns="0" tIns="12700" rIns="0" bIns="0" rtlCol="0">
            <a:spAutoFit/>
          </a:bodyPr>
          <a:lstStyle/>
          <a:p>
            <a:pPr marL="12700">
              <a:lnSpc>
                <a:spcPct val="100000"/>
              </a:lnSpc>
              <a:spcBef>
                <a:spcPts val="100"/>
              </a:spcBef>
            </a:pPr>
            <a:r>
              <a:rPr spc="95" dirty="0"/>
              <a:t>Create </a:t>
            </a:r>
            <a:r>
              <a:rPr spc="140" dirty="0"/>
              <a:t>a </a:t>
            </a:r>
            <a:r>
              <a:rPr spc="195" dirty="0" smtClean="0"/>
              <a:t>New </a:t>
            </a:r>
            <a:r>
              <a:rPr spc="-595" dirty="0" smtClean="0"/>
              <a:t> </a:t>
            </a:r>
            <a:r>
              <a:rPr spc="50" dirty="0"/>
              <a:t>Alexa </a:t>
            </a:r>
            <a:r>
              <a:rPr spc="10" dirty="0"/>
              <a:t>Skill.</a:t>
            </a:r>
          </a:p>
        </p:txBody>
      </p:sp>
      <p:sp>
        <p:nvSpPr>
          <p:cNvPr id="13" name="object 13"/>
          <p:cNvSpPr txBox="1"/>
          <p:nvPr/>
        </p:nvSpPr>
        <p:spPr>
          <a:xfrm>
            <a:off x="2859462" y="650836"/>
            <a:ext cx="3046730" cy="1023619"/>
          </a:xfrm>
          <a:prstGeom prst="rect">
            <a:avLst/>
          </a:prstGeom>
        </p:spPr>
        <p:txBody>
          <a:bodyPr vert="horz" wrap="square" lIns="0" tIns="191135" rIns="0" bIns="0" rtlCol="0">
            <a:spAutoFit/>
          </a:bodyPr>
          <a:lstStyle/>
          <a:p>
            <a:pPr marL="668020">
              <a:lnSpc>
                <a:spcPct val="100000"/>
              </a:lnSpc>
              <a:spcBef>
                <a:spcPts val="1505"/>
              </a:spcBef>
            </a:pPr>
            <a:r>
              <a:rPr sz="2400" b="1" spc="60" dirty="0">
                <a:solidFill>
                  <a:srgbClr val="5DA5E4"/>
                </a:solidFill>
                <a:latin typeface="Arial"/>
                <a:cs typeface="Arial"/>
              </a:rPr>
              <a:t>Instructions</a:t>
            </a:r>
            <a:endParaRPr sz="2400" dirty="0">
              <a:latin typeface="Arial"/>
              <a:cs typeface="Arial"/>
            </a:endParaRPr>
          </a:p>
          <a:p>
            <a:pPr marL="12700">
              <a:lnSpc>
                <a:spcPct val="100000"/>
              </a:lnSpc>
              <a:spcBef>
                <a:spcPts val="1170"/>
              </a:spcBef>
            </a:pPr>
            <a:r>
              <a:rPr sz="2000" spc="-35" dirty="0">
                <a:latin typeface="Noto Sans"/>
                <a:cs typeface="Noto Sans"/>
              </a:rPr>
              <a:t>Navigate </a:t>
            </a:r>
            <a:r>
              <a:rPr sz="2000" spc="-15" dirty="0">
                <a:latin typeface="Noto Sans"/>
                <a:cs typeface="Noto Sans"/>
              </a:rPr>
              <a:t>to the Alexa</a:t>
            </a:r>
            <a:r>
              <a:rPr sz="2000" dirty="0">
                <a:latin typeface="Noto Sans"/>
                <a:cs typeface="Noto Sans"/>
              </a:rPr>
              <a:t> </a:t>
            </a:r>
            <a:r>
              <a:rPr sz="2000" spc="-15" dirty="0">
                <a:latin typeface="Noto Sans"/>
                <a:cs typeface="Noto Sans"/>
              </a:rPr>
              <a:t>tab.</a:t>
            </a:r>
            <a:endParaRPr sz="2000" dirty="0">
              <a:latin typeface="Noto Sans"/>
              <a:cs typeface="Noto Sans"/>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3738"/>
            <a:ext cx="9144000" cy="4161998"/>
          </a:xfrm>
          <a:prstGeom prst="rect">
            <a:avLst/>
          </a:prstGeom>
        </p:spPr>
      </p:pic>
    </p:spTree>
    <p:extLst>
      <p:ext uri="{BB962C8B-B14F-4D97-AF65-F5344CB8AC3E}">
        <p14:creationId xmlns:p14="http://schemas.microsoft.com/office/powerpoint/2010/main" val="18374057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0461" y="259492"/>
            <a:ext cx="4614545" cy="351378"/>
          </a:xfrm>
          <a:prstGeom prst="rect">
            <a:avLst/>
          </a:prstGeom>
        </p:spPr>
        <p:txBody>
          <a:bodyPr vert="horz" wrap="square" lIns="0" tIns="12700" rIns="0" bIns="0" rtlCol="0">
            <a:spAutoFit/>
          </a:bodyPr>
          <a:lstStyle/>
          <a:p>
            <a:pPr marL="12700">
              <a:lnSpc>
                <a:spcPct val="100000"/>
              </a:lnSpc>
              <a:spcBef>
                <a:spcPts val="100"/>
              </a:spcBef>
            </a:pPr>
            <a:r>
              <a:rPr spc="95" dirty="0"/>
              <a:t>Create </a:t>
            </a:r>
            <a:r>
              <a:rPr spc="140" dirty="0"/>
              <a:t>a </a:t>
            </a:r>
            <a:r>
              <a:rPr spc="195" dirty="0" smtClean="0"/>
              <a:t>New </a:t>
            </a:r>
            <a:r>
              <a:rPr spc="-600" dirty="0" smtClean="0"/>
              <a:t>    </a:t>
            </a:r>
            <a:r>
              <a:rPr spc="50" dirty="0" smtClean="0"/>
              <a:t>Alexa </a:t>
            </a:r>
            <a:r>
              <a:rPr spc="10" dirty="0"/>
              <a:t>Skill</a:t>
            </a:r>
          </a:p>
        </p:txBody>
      </p:sp>
      <p:sp>
        <p:nvSpPr>
          <p:cNvPr id="6" name="object 6"/>
          <p:cNvSpPr txBox="1"/>
          <p:nvPr/>
        </p:nvSpPr>
        <p:spPr>
          <a:xfrm>
            <a:off x="1453142" y="997327"/>
            <a:ext cx="5752465" cy="1328420"/>
          </a:xfrm>
          <a:prstGeom prst="rect">
            <a:avLst/>
          </a:prstGeom>
        </p:spPr>
        <p:txBody>
          <a:bodyPr vert="horz" wrap="square" lIns="0" tIns="12700" rIns="0" bIns="0" rtlCol="0">
            <a:spAutoFit/>
          </a:bodyPr>
          <a:lstStyle/>
          <a:p>
            <a:pPr marL="2172970">
              <a:lnSpc>
                <a:spcPct val="100000"/>
              </a:lnSpc>
              <a:spcBef>
                <a:spcPts val="100"/>
              </a:spcBef>
            </a:pPr>
            <a:r>
              <a:rPr sz="2400" b="1" spc="60" dirty="0">
                <a:solidFill>
                  <a:srgbClr val="5DA5E4"/>
                </a:solidFill>
                <a:latin typeface="Arial"/>
                <a:cs typeface="Arial"/>
              </a:rPr>
              <a:t>Instructions</a:t>
            </a:r>
            <a:endParaRPr sz="2400" dirty="0">
              <a:latin typeface="Arial"/>
              <a:cs typeface="Arial"/>
            </a:endParaRPr>
          </a:p>
          <a:p>
            <a:pPr marL="12700" marR="5080">
              <a:lnSpc>
                <a:spcPct val="115599"/>
              </a:lnSpc>
              <a:spcBef>
                <a:spcPts val="1830"/>
              </a:spcBef>
            </a:pPr>
            <a:r>
              <a:rPr sz="2000" spc="-15" dirty="0">
                <a:latin typeface="Noto Sans"/>
                <a:cs typeface="Noto Sans"/>
              </a:rPr>
              <a:t>Click </a:t>
            </a:r>
            <a:r>
              <a:rPr sz="2000" spc="-10" dirty="0">
                <a:latin typeface="Noto Sans"/>
                <a:cs typeface="Noto Sans"/>
              </a:rPr>
              <a:t>on </a:t>
            </a:r>
            <a:r>
              <a:rPr sz="2000" spc="-55" dirty="0">
                <a:latin typeface="Noto Sans"/>
                <a:cs typeface="Noto Sans"/>
              </a:rPr>
              <a:t>"Getting </a:t>
            </a:r>
            <a:r>
              <a:rPr sz="2000" spc="-40" dirty="0">
                <a:latin typeface="Noto Sans"/>
                <a:cs typeface="Noto Sans"/>
              </a:rPr>
              <a:t>Started" </a:t>
            </a:r>
            <a:r>
              <a:rPr sz="2000" spc="-15" dirty="0">
                <a:latin typeface="Noto Sans"/>
                <a:cs typeface="Noto Sans"/>
              </a:rPr>
              <a:t>under </a:t>
            </a:r>
            <a:r>
              <a:rPr sz="2000" spc="-65" dirty="0">
                <a:latin typeface="Noto Sans"/>
                <a:cs typeface="Noto Sans"/>
              </a:rPr>
              <a:t>“Alexa </a:t>
            </a:r>
            <a:r>
              <a:rPr sz="2000" spc="-15" dirty="0">
                <a:latin typeface="Noto Sans"/>
                <a:cs typeface="Noto Sans"/>
              </a:rPr>
              <a:t>Skills </a:t>
            </a:r>
            <a:r>
              <a:rPr sz="2000" spc="-75" dirty="0">
                <a:latin typeface="Noto Sans"/>
                <a:cs typeface="Noto Sans"/>
              </a:rPr>
              <a:t>Kit.”  </a:t>
            </a:r>
            <a:r>
              <a:rPr sz="2000" spc="-15" dirty="0">
                <a:latin typeface="Noto Sans"/>
                <a:cs typeface="Noto Sans"/>
              </a:rPr>
              <a:t>Click </a:t>
            </a:r>
            <a:r>
              <a:rPr sz="2000" spc="-85" dirty="0">
                <a:latin typeface="Noto Sans"/>
                <a:cs typeface="Noto Sans"/>
              </a:rPr>
              <a:t>“Add </a:t>
            </a:r>
            <a:r>
              <a:rPr sz="2000" spc="-10" dirty="0">
                <a:latin typeface="Noto Sans"/>
                <a:cs typeface="Noto Sans"/>
              </a:rPr>
              <a:t>a </a:t>
            </a:r>
            <a:r>
              <a:rPr sz="2000" spc="-15" dirty="0">
                <a:latin typeface="Noto Sans"/>
                <a:cs typeface="Noto Sans"/>
              </a:rPr>
              <a:t>New </a:t>
            </a:r>
            <a:r>
              <a:rPr sz="2000" spc="-65" dirty="0">
                <a:latin typeface="Noto Sans"/>
                <a:cs typeface="Noto Sans"/>
              </a:rPr>
              <a:t>Skill” </a:t>
            </a:r>
            <a:r>
              <a:rPr sz="2000" spc="-15" dirty="0">
                <a:latin typeface="Noto Sans"/>
                <a:cs typeface="Noto Sans"/>
              </a:rPr>
              <a:t>in the top</a:t>
            </a:r>
            <a:r>
              <a:rPr sz="2000" spc="160" dirty="0">
                <a:latin typeface="Noto Sans"/>
                <a:cs typeface="Noto Sans"/>
              </a:rPr>
              <a:t> </a:t>
            </a:r>
            <a:r>
              <a:rPr sz="2000" spc="-40" dirty="0">
                <a:latin typeface="Noto Sans"/>
                <a:cs typeface="Noto Sans"/>
              </a:rPr>
              <a:t>right.</a:t>
            </a:r>
            <a:endParaRPr sz="2000" dirty="0">
              <a:latin typeface="Noto Sans"/>
              <a:cs typeface="Noto Sans"/>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461" y="2678277"/>
            <a:ext cx="8576651" cy="3934695"/>
          </a:xfrm>
          <a:prstGeom prst="rect">
            <a:avLst/>
          </a:prstGeom>
        </p:spPr>
      </p:pic>
    </p:spTree>
    <p:extLst>
      <p:ext uri="{BB962C8B-B14F-4D97-AF65-F5344CB8AC3E}">
        <p14:creationId xmlns:p14="http://schemas.microsoft.com/office/powerpoint/2010/main" val="16306473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0601" y="350526"/>
            <a:ext cx="3025775" cy="351378"/>
          </a:xfrm>
          <a:prstGeom prst="rect">
            <a:avLst/>
          </a:prstGeom>
        </p:spPr>
        <p:txBody>
          <a:bodyPr vert="horz" wrap="square" lIns="0" tIns="12700" rIns="0" bIns="0" rtlCol="0">
            <a:spAutoFit/>
          </a:bodyPr>
          <a:lstStyle/>
          <a:p>
            <a:pPr marL="12700">
              <a:lnSpc>
                <a:spcPct val="100000"/>
              </a:lnSpc>
              <a:spcBef>
                <a:spcPts val="100"/>
              </a:spcBef>
            </a:pPr>
            <a:r>
              <a:rPr spc="190" dirty="0">
                <a:latin typeface="+mj-lt"/>
              </a:rPr>
              <a:t>Name </a:t>
            </a:r>
            <a:r>
              <a:rPr spc="90" dirty="0" smtClean="0">
                <a:latin typeface="+mj-lt"/>
              </a:rPr>
              <a:t>your </a:t>
            </a:r>
            <a:r>
              <a:rPr spc="-385" dirty="0" smtClean="0">
                <a:latin typeface="+mj-lt"/>
              </a:rPr>
              <a:t> </a:t>
            </a:r>
            <a:r>
              <a:rPr spc="10" dirty="0">
                <a:latin typeface="+mj-lt"/>
              </a:rPr>
              <a:t>Skill</a:t>
            </a:r>
          </a:p>
        </p:txBody>
      </p:sp>
      <p:sp>
        <p:nvSpPr>
          <p:cNvPr id="6" name="object 6"/>
          <p:cNvSpPr txBox="1">
            <a:spLocks noGrp="1"/>
          </p:cNvSpPr>
          <p:nvPr>
            <p:ph type="body" idx="1"/>
          </p:nvPr>
        </p:nvSpPr>
        <p:spPr>
          <a:xfrm>
            <a:off x="201168" y="917973"/>
            <a:ext cx="8503920" cy="1715213"/>
          </a:xfrm>
          <a:prstGeom prst="rect">
            <a:avLst/>
          </a:prstGeom>
        </p:spPr>
        <p:txBody>
          <a:bodyPr vert="horz" wrap="square" lIns="0" tIns="159385" rIns="0" bIns="0" rtlCol="0">
            <a:spAutoFit/>
          </a:bodyPr>
          <a:lstStyle/>
          <a:p>
            <a:pPr marL="0" indent="0" algn="ctr">
              <a:lnSpc>
                <a:spcPct val="100000"/>
              </a:lnSpc>
              <a:spcBef>
                <a:spcPts val="1255"/>
              </a:spcBef>
              <a:buNone/>
            </a:pPr>
            <a:r>
              <a:rPr sz="2400" b="1" spc="60" dirty="0">
                <a:solidFill>
                  <a:srgbClr val="5DA5E4"/>
                </a:solidFill>
                <a:latin typeface="Arial"/>
                <a:cs typeface="Arial"/>
              </a:rPr>
              <a:t>Instructions</a:t>
            </a:r>
          </a:p>
          <a:p>
            <a:pPr marL="480059" indent="-461645">
              <a:lnSpc>
                <a:spcPct val="100000"/>
              </a:lnSpc>
              <a:spcBef>
                <a:spcPts val="0"/>
              </a:spcBef>
              <a:spcAft>
                <a:spcPts val="0"/>
              </a:spcAft>
              <a:buFont typeface="Arial"/>
              <a:buAutoNum type="arabicPeriod"/>
              <a:tabLst>
                <a:tab pos="480059" algn="l"/>
                <a:tab pos="480695" algn="l"/>
              </a:tabLst>
            </a:pPr>
            <a:r>
              <a:rPr sz="1800" b="0" spc="-15" dirty="0">
                <a:solidFill>
                  <a:srgbClr val="000000"/>
                </a:solidFill>
                <a:cs typeface="Noto Sans"/>
              </a:rPr>
              <a:t>Select </a:t>
            </a:r>
            <a:r>
              <a:rPr sz="1800" b="0" i="1" spc="-30" dirty="0">
                <a:solidFill>
                  <a:srgbClr val="000000"/>
                </a:solidFill>
                <a:cs typeface="Arial"/>
              </a:rPr>
              <a:t>“Custom </a:t>
            </a:r>
            <a:r>
              <a:rPr sz="1800" b="0" i="1" spc="20" dirty="0">
                <a:solidFill>
                  <a:srgbClr val="000000"/>
                </a:solidFill>
                <a:cs typeface="Arial"/>
              </a:rPr>
              <a:t>Interaction </a:t>
            </a:r>
            <a:r>
              <a:rPr sz="1800" b="0" i="1" dirty="0">
                <a:solidFill>
                  <a:srgbClr val="000000"/>
                </a:solidFill>
                <a:cs typeface="Arial"/>
              </a:rPr>
              <a:t>Model” </a:t>
            </a:r>
            <a:r>
              <a:rPr sz="1800" b="0" spc="-15" dirty="0">
                <a:solidFill>
                  <a:srgbClr val="000000"/>
                </a:solidFill>
                <a:cs typeface="Noto Sans"/>
              </a:rPr>
              <a:t>for Skill</a:t>
            </a:r>
            <a:r>
              <a:rPr sz="1800" b="0" spc="-55" dirty="0">
                <a:solidFill>
                  <a:srgbClr val="000000"/>
                </a:solidFill>
                <a:cs typeface="Noto Sans"/>
              </a:rPr>
              <a:t> </a:t>
            </a:r>
            <a:r>
              <a:rPr sz="1800" b="0" spc="-15" dirty="0">
                <a:solidFill>
                  <a:srgbClr val="000000"/>
                </a:solidFill>
                <a:cs typeface="Noto Sans"/>
              </a:rPr>
              <a:t>Type.</a:t>
            </a:r>
            <a:endParaRPr sz="1800" dirty="0">
              <a:cs typeface="Noto Sans"/>
            </a:endParaRPr>
          </a:p>
          <a:p>
            <a:pPr marL="480059" indent="-461645">
              <a:lnSpc>
                <a:spcPct val="100000"/>
              </a:lnSpc>
              <a:spcBef>
                <a:spcPts val="0"/>
              </a:spcBef>
              <a:spcAft>
                <a:spcPts val="0"/>
              </a:spcAft>
              <a:buFont typeface="Arial"/>
              <a:buAutoNum type="arabicPeriod"/>
              <a:tabLst>
                <a:tab pos="480059" algn="l"/>
                <a:tab pos="480695" algn="l"/>
              </a:tabLst>
            </a:pPr>
            <a:r>
              <a:rPr sz="1800" b="0" spc="-15" dirty="0">
                <a:solidFill>
                  <a:srgbClr val="000000"/>
                </a:solidFill>
                <a:cs typeface="Noto Sans"/>
              </a:rPr>
              <a:t>Enter a Name for your</a:t>
            </a:r>
            <a:r>
              <a:rPr sz="1800" b="0" spc="15" dirty="0">
                <a:solidFill>
                  <a:srgbClr val="000000"/>
                </a:solidFill>
                <a:cs typeface="Noto Sans"/>
              </a:rPr>
              <a:t> </a:t>
            </a:r>
            <a:r>
              <a:rPr sz="1800" b="0" spc="-15" dirty="0">
                <a:solidFill>
                  <a:srgbClr val="000000"/>
                </a:solidFill>
                <a:cs typeface="Noto Sans"/>
              </a:rPr>
              <a:t>Skill.</a:t>
            </a:r>
            <a:endParaRPr sz="1800" dirty="0">
              <a:cs typeface="Noto Sans"/>
            </a:endParaRPr>
          </a:p>
          <a:p>
            <a:pPr marL="480059" indent="-467359">
              <a:lnSpc>
                <a:spcPct val="100000"/>
              </a:lnSpc>
              <a:spcBef>
                <a:spcPts val="0"/>
              </a:spcBef>
              <a:spcAft>
                <a:spcPts val="0"/>
              </a:spcAft>
              <a:buFont typeface="Arial"/>
              <a:buAutoNum type="arabicPeriod"/>
              <a:tabLst>
                <a:tab pos="480059" algn="l"/>
                <a:tab pos="480695" algn="l"/>
              </a:tabLst>
            </a:pPr>
            <a:r>
              <a:rPr sz="1800" b="0" spc="-15" dirty="0">
                <a:solidFill>
                  <a:srgbClr val="000000"/>
                </a:solidFill>
                <a:cs typeface="Noto Sans"/>
              </a:rPr>
              <a:t>Enter an </a:t>
            </a:r>
            <a:r>
              <a:rPr sz="1800" b="0" spc="-30" dirty="0">
                <a:solidFill>
                  <a:srgbClr val="000000"/>
                </a:solidFill>
                <a:cs typeface="Noto Sans"/>
              </a:rPr>
              <a:t>Invocation </a:t>
            </a:r>
            <a:r>
              <a:rPr sz="1800" b="0" spc="-15" dirty="0">
                <a:solidFill>
                  <a:srgbClr val="000000"/>
                </a:solidFill>
                <a:cs typeface="Noto Sans"/>
              </a:rPr>
              <a:t>Name for your</a:t>
            </a:r>
            <a:r>
              <a:rPr sz="1800" b="0" spc="35" dirty="0">
                <a:solidFill>
                  <a:srgbClr val="000000"/>
                </a:solidFill>
                <a:cs typeface="Noto Sans"/>
              </a:rPr>
              <a:t> </a:t>
            </a:r>
            <a:r>
              <a:rPr sz="1800" b="0" spc="-15" dirty="0">
                <a:solidFill>
                  <a:srgbClr val="000000"/>
                </a:solidFill>
                <a:cs typeface="Noto Sans"/>
              </a:rPr>
              <a:t>Skill.</a:t>
            </a:r>
            <a:endParaRPr sz="1800" dirty="0">
              <a:cs typeface="Noto Sans"/>
            </a:endParaRPr>
          </a:p>
          <a:p>
            <a:pPr marL="480059" indent="-467359">
              <a:lnSpc>
                <a:spcPct val="100000"/>
              </a:lnSpc>
              <a:spcBef>
                <a:spcPts val="0"/>
              </a:spcBef>
              <a:spcAft>
                <a:spcPts val="0"/>
              </a:spcAft>
              <a:buFont typeface="Arial"/>
              <a:buAutoNum type="arabicPeriod"/>
              <a:tabLst>
                <a:tab pos="480059" algn="l"/>
                <a:tab pos="480695" algn="l"/>
              </a:tabLst>
            </a:pPr>
            <a:r>
              <a:rPr sz="1800" b="0" spc="-15" dirty="0">
                <a:solidFill>
                  <a:srgbClr val="000000"/>
                </a:solidFill>
                <a:cs typeface="Noto Sans"/>
              </a:rPr>
              <a:t>Select the </a:t>
            </a:r>
            <a:r>
              <a:rPr sz="1800" b="0" spc="-120" dirty="0">
                <a:solidFill>
                  <a:srgbClr val="000000"/>
                </a:solidFill>
                <a:cs typeface="Noto Sans"/>
              </a:rPr>
              <a:t>"No" </a:t>
            </a:r>
            <a:r>
              <a:rPr sz="1800" b="0" spc="-10" dirty="0">
                <a:solidFill>
                  <a:srgbClr val="000000"/>
                </a:solidFill>
                <a:cs typeface="Noto Sans"/>
              </a:rPr>
              <a:t>option </a:t>
            </a:r>
            <a:r>
              <a:rPr sz="1800" b="0" spc="-15" dirty="0">
                <a:solidFill>
                  <a:srgbClr val="000000"/>
                </a:solidFill>
                <a:cs typeface="Noto Sans"/>
              </a:rPr>
              <a:t>under Audio Player and </a:t>
            </a:r>
            <a:r>
              <a:rPr sz="1800" b="0" spc="-20" dirty="0">
                <a:solidFill>
                  <a:srgbClr val="000000"/>
                </a:solidFill>
                <a:cs typeface="Noto Sans"/>
              </a:rPr>
              <a:t>click</a:t>
            </a:r>
            <a:r>
              <a:rPr sz="1800" b="0" spc="175" dirty="0">
                <a:solidFill>
                  <a:srgbClr val="000000"/>
                </a:solidFill>
                <a:cs typeface="Noto Sans"/>
              </a:rPr>
              <a:t> </a:t>
            </a:r>
            <a:r>
              <a:rPr sz="1800" b="0" spc="-110" dirty="0">
                <a:solidFill>
                  <a:srgbClr val="000000"/>
                </a:solidFill>
                <a:cs typeface="Noto Sans"/>
              </a:rPr>
              <a:t>“Next”.</a:t>
            </a:r>
            <a:endParaRPr sz="1800" dirty="0">
              <a:cs typeface="Noto Sans"/>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601" y="2849255"/>
            <a:ext cx="8285054" cy="3799295"/>
          </a:xfrm>
          <a:prstGeom prst="rect">
            <a:avLst/>
          </a:prstGeom>
        </p:spPr>
      </p:pic>
    </p:spTree>
    <p:extLst>
      <p:ext uri="{BB962C8B-B14F-4D97-AF65-F5344CB8AC3E}">
        <p14:creationId xmlns:p14="http://schemas.microsoft.com/office/powerpoint/2010/main" val="3357542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52495" y="378872"/>
            <a:ext cx="4319505" cy="351378"/>
          </a:xfrm>
          <a:prstGeom prst="rect">
            <a:avLst/>
          </a:prstGeom>
        </p:spPr>
        <p:txBody>
          <a:bodyPr vert="horz" wrap="square" lIns="0" tIns="12700" rIns="0" bIns="0" rtlCol="0">
            <a:spAutoFit/>
          </a:bodyPr>
          <a:lstStyle/>
          <a:p>
            <a:pPr marL="12700">
              <a:lnSpc>
                <a:spcPct val="100000"/>
              </a:lnSpc>
              <a:spcBef>
                <a:spcPts val="100"/>
              </a:spcBef>
            </a:pPr>
            <a:r>
              <a:rPr spc="190" dirty="0" smtClean="0"/>
              <a:t>Give an Invocation Name</a:t>
            </a:r>
            <a:endParaRPr spc="1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0694"/>
            <a:ext cx="9144000" cy="4135549"/>
          </a:xfrm>
          <a:prstGeom prst="rect">
            <a:avLst/>
          </a:prstGeom>
        </p:spPr>
      </p:pic>
      <p:sp>
        <p:nvSpPr>
          <p:cNvPr id="7" name="Rectangle 6"/>
          <p:cNvSpPr/>
          <p:nvPr/>
        </p:nvSpPr>
        <p:spPr>
          <a:xfrm>
            <a:off x="5367528" y="2450592"/>
            <a:ext cx="3646717" cy="6217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3083417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94272" y="311491"/>
            <a:ext cx="5720080" cy="351378"/>
          </a:xfrm>
          <a:prstGeom prst="rect">
            <a:avLst/>
          </a:prstGeom>
        </p:spPr>
        <p:txBody>
          <a:bodyPr vert="horz" wrap="square" lIns="0" tIns="12700" rIns="0" bIns="0" rtlCol="0">
            <a:spAutoFit/>
          </a:bodyPr>
          <a:lstStyle/>
          <a:p>
            <a:pPr marL="12700">
              <a:lnSpc>
                <a:spcPct val="100000"/>
              </a:lnSpc>
              <a:spcBef>
                <a:spcPts val="100"/>
              </a:spcBef>
            </a:pPr>
            <a:r>
              <a:rPr spc="155" dirty="0"/>
              <a:t>What </a:t>
            </a:r>
            <a:r>
              <a:rPr spc="-55" dirty="0"/>
              <a:t>is </a:t>
            </a:r>
            <a:r>
              <a:rPr spc="175" dirty="0"/>
              <a:t>the </a:t>
            </a:r>
            <a:r>
              <a:rPr spc="85" dirty="0" smtClean="0"/>
              <a:t>Invocation </a:t>
            </a:r>
            <a:r>
              <a:rPr spc="-525" dirty="0" smtClean="0"/>
              <a:t> </a:t>
            </a:r>
            <a:r>
              <a:rPr spc="70" dirty="0"/>
              <a:t>Name?</a:t>
            </a:r>
          </a:p>
        </p:txBody>
      </p:sp>
      <p:sp>
        <p:nvSpPr>
          <p:cNvPr id="4" name="object 4"/>
          <p:cNvSpPr txBox="1"/>
          <p:nvPr/>
        </p:nvSpPr>
        <p:spPr>
          <a:xfrm>
            <a:off x="2297064" y="3219188"/>
            <a:ext cx="5759815" cy="566822"/>
          </a:xfrm>
          <a:prstGeom prst="rect">
            <a:avLst/>
          </a:prstGeom>
        </p:spPr>
        <p:txBody>
          <a:bodyPr vert="horz" wrap="square" lIns="0" tIns="12700" rIns="0" bIns="0" rtlCol="0">
            <a:spAutoFit/>
          </a:bodyPr>
          <a:lstStyle/>
          <a:p>
            <a:pPr marL="12700">
              <a:lnSpc>
                <a:spcPct val="100000"/>
              </a:lnSpc>
              <a:spcBef>
                <a:spcPts val="100"/>
              </a:spcBef>
            </a:pPr>
            <a:r>
              <a:rPr sz="3600" i="1" spc="-125" dirty="0">
                <a:latin typeface="Arial"/>
                <a:cs typeface="Arial"/>
              </a:rPr>
              <a:t>Alexa, </a:t>
            </a:r>
            <a:r>
              <a:rPr sz="3600" i="1" spc="-20" dirty="0">
                <a:latin typeface="Arial"/>
                <a:cs typeface="Arial"/>
              </a:rPr>
              <a:t>open </a:t>
            </a:r>
            <a:r>
              <a:rPr lang="en-US" sz="3600" i="1" spc="-155" dirty="0" smtClean="0">
                <a:latin typeface="Arial"/>
                <a:cs typeface="Arial"/>
              </a:rPr>
              <a:t>Capgemini</a:t>
            </a:r>
            <a:r>
              <a:rPr sz="3600" i="1" spc="-120" dirty="0" smtClean="0">
                <a:latin typeface="Arial"/>
                <a:cs typeface="Arial"/>
              </a:rPr>
              <a:t> </a:t>
            </a:r>
            <a:r>
              <a:rPr sz="3600" i="1" spc="-40" dirty="0">
                <a:latin typeface="Arial"/>
                <a:cs typeface="Arial"/>
              </a:rPr>
              <a:t>facts.</a:t>
            </a:r>
            <a:endParaRPr sz="3600" dirty="0">
              <a:latin typeface="Arial"/>
              <a:cs typeface="Arial"/>
            </a:endParaRPr>
          </a:p>
        </p:txBody>
      </p:sp>
      <p:sp>
        <p:nvSpPr>
          <p:cNvPr id="5" name="object 5"/>
          <p:cNvSpPr/>
          <p:nvPr/>
        </p:nvSpPr>
        <p:spPr>
          <a:xfrm>
            <a:off x="2281382" y="3938116"/>
            <a:ext cx="1141095" cy="0"/>
          </a:xfrm>
          <a:custGeom>
            <a:avLst/>
            <a:gdLst/>
            <a:ahLst/>
            <a:cxnLst/>
            <a:rect l="l" t="t" r="r" b="b"/>
            <a:pathLst>
              <a:path w="1141095">
                <a:moveTo>
                  <a:pt x="0" y="0"/>
                </a:moveTo>
                <a:lnTo>
                  <a:pt x="1140885" y="0"/>
                </a:lnTo>
              </a:path>
            </a:pathLst>
          </a:custGeom>
          <a:ln w="76199">
            <a:solidFill>
              <a:srgbClr val="38751C"/>
            </a:solidFill>
          </a:ln>
        </p:spPr>
        <p:txBody>
          <a:bodyPr wrap="square" lIns="0" tIns="0" rIns="0" bIns="0" rtlCol="0"/>
          <a:lstStyle/>
          <a:p>
            <a:endParaRPr/>
          </a:p>
        </p:txBody>
      </p:sp>
      <p:sp>
        <p:nvSpPr>
          <p:cNvPr id="6" name="object 6"/>
          <p:cNvSpPr/>
          <p:nvPr/>
        </p:nvSpPr>
        <p:spPr>
          <a:xfrm>
            <a:off x="3645767" y="3938116"/>
            <a:ext cx="991235" cy="0"/>
          </a:xfrm>
          <a:custGeom>
            <a:avLst/>
            <a:gdLst/>
            <a:ahLst/>
            <a:cxnLst/>
            <a:rect l="l" t="t" r="r" b="b"/>
            <a:pathLst>
              <a:path w="991235">
                <a:moveTo>
                  <a:pt x="0" y="0"/>
                </a:moveTo>
                <a:lnTo>
                  <a:pt x="990898" y="0"/>
                </a:lnTo>
              </a:path>
            </a:pathLst>
          </a:custGeom>
          <a:ln w="76199">
            <a:solidFill>
              <a:srgbClr val="1154CC"/>
            </a:solidFill>
          </a:ln>
        </p:spPr>
        <p:txBody>
          <a:bodyPr wrap="square" lIns="0" tIns="0" rIns="0" bIns="0" rtlCol="0"/>
          <a:lstStyle/>
          <a:p>
            <a:endParaRPr/>
          </a:p>
        </p:txBody>
      </p:sp>
      <p:sp>
        <p:nvSpPr>
          <p:cNvPr id="7" name="object 7"/>
          <p:cNvSpPr/>
          <p:nvPr/>
        </p:nvSpPr>
        <p:spPr>
          <a:xfrm>
            <a:off x="4777015" y="3938116"/>
            <a:ext cx="1936114" cy="0"/>
          </a:xfrm>
          <a:custGeom>
            <a:avLst/>
            <a:gdLst/>
            <a:ahLst/>
            <a:cxnLst/>
            <a:rect l="l" t="t" r="r" b="b"/>
            <a:pathLst>
              <a:path w="1936115">
                <a:moveTo>
                  <a:pt x="0" y="0"/>
                </a:moveTo>
                <a:lnTo>
                  <a:pt x="1935896" y="0"/>
                </a:lnTo>
              </a:path>
            </a:pathLst>
          </a:custGeom>
          <a:ln w="76199">
            <a:solidFill>
              <a:srgbClr val="FFAA3F"/>
            </a:solidFill>
          </a:ln>
        </p:spPr>
        <p:txBody>
          <a:bodyPr wrap="square" lIns="0" tIns="0" rIns="0" bIns="0" rtlCol="0"/>
          <a:lstStyle/>
          <a:p>
            <a:endParaRPr/>
          </a:p>
        </p:txBody>
      </p:sp>
      <p:sp>
        <p:nvSpPr>
          <p:cNvPr id="8" name="object 8"/>
          <p:cNvSpPr/>
          <p:nvPr/>
        </p:nvSpPr>
        <p:spPr>
          <a:xfrm>
            <a:off x="2851819" y="3938116"/>
            <a:ext cx="0" cy="478790"/>
          </a:xfrm>
          <a:custGeom>
            <a:avLst/>
            <a:gdLst/>
            <a:ahLst/>
            <a:cxnLst/>
            <a:rect l="l" t="t" r="r" b="b"/>
            <a:pathLst>
              <a:path h="478789">
                <a:moveTo>
                  <a:pt x="0" y="0"/>
                </a:moveTo>
                <a:lnTo>
                  <a:pt x="0" y="478499"/>
                </a:lnTo>
              </a:path>
            </a:pathLst>
          </a:custGeom>
          <a:ln w="76199">
            <a:solidFill>
              <a:srgbClr val="38751C"/>
            </a:solidFill>
          </a:ln>
        </p:spPr>
        <p:txBody>
          <a:bodyPr wrap="square" lIns="0" tIns="0" rIns="0" bIns="0" rtlCol="0"/>
          <a:lstStyle/>
          <a:p>
            <a:endParaRPr/>
          </a:p>
        </p:txBody>
      </p:sp>
      <p:sp>
        <p:nvSpPr>
          <p:cNvPr id="9" name="object 9"/>
          <p:cNvSpPr/>
          <p:nvPr/>
        </p:nvSpPr>
        <p:spPr>
          <a:xfrm>
            <a:off x="4141216" y="3938116"/>
            <a:ext cx="0" cy="478790"/>
          </a:xfrm>
          <a:custGeom>
            <a:avLst/>
            <a:gdLst/>
            <a:ahLst/>
            <a:cxnLst/>
            <a:rect l="l" t="t" r="r" b="b"/>
            <a:pathLst>
              <a:path h="478789">
                <a:moveTo>
                  <a:pt x="0" y="0"/>
                </a:moveTo>
                <a:lnTo>
                  <a:pt x="0" y="478499"/>
                </a:lnTo>
              </a:path>
            </a:pathLst>
          </a:custGeom>
          <a:ln w="76199">
            <a:solidFill>
              <a:srgbClr val="1154CC"/>
            </a:solidFill>
          </a:ln>
        </p:spPr>
        <p:txBody>
          <a:bodyPr wrap="square" lIns="0" tIns="0" rIns="0" bIns="0" rtlCol="0"/>
          <a:lstStyle/>
          <a:p>
            <a:endParaRPr/>
          </a:p>
        </p:txBody>
      </p:sp>
      <p:sp>
        <p:nvSpPr>
          <p:cNvPr id="10" name="object 10"/>
          <p:cNvSpPr/>
          <p:nvPr/>
        </p:nvSpPr>
        <p:spPr>
          <a:xfrm>
            <a:off x="5744963" y="3938116"/>
            <a:ext cx="0" cy="478790"/>
          </a:xfrm>
          <a:custGeom>
            <a:avLst/>
            <a:gdLst/>
            <a:ahLst/>
            <a:cxnLst/>
            <a:rect l="l" t="t" r="r" b="b"/>
            <a:pathLst>
              <a:path h="478789">
                <a:moveTo>
                  <a:pt x="0" y="0"/>
                </a:moveTo>
                <a:lnTo>
                  <a:pt x="0" y="478499"/>
                </a:lnTo>
              </a:path>
            </a:pathLst>
          </a:custGeom>
          <a:ln w="76199">
            <a:solidFill>
              <a:srgbClr val="FFAA3F"/>
            </a:solidFill>
          </a:ln>
        </p:spPr>
        <p:txBody>
          <a:bodyPr wrap="square" lIns="0" tIns="0" rIns="0" bIns="0" rtlCol="0"/>
          <a:lstStyle/>
          <a:p>
            <a:endParaRPr/>
          </a:p>
        </p:txBody>
      </p:sp>
      <p:sp>
        <p:nvSpPr>
          <p:cNvPr id="11" name="object 11"/>
          <p:cNvSpPr txBox="1"/>
          <p:nvPr/>
        </p:nvSpPr>
        <p:spPr>
          <a:xfrm>
            <a:off x="2145939" y="4654632"/>
            <a:ext cx="1252855"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Noto Sans"/>
                <a:cs typeface="Noto Sans"/>
              </a:rPr>
              <a:t>Wake</a:t>
            </a:r>
            <a:r>
              <a:rPr sz="1800" spc="-70" dirty="0">
                <a:latin typeface="Noto Sans"/>
                <a:cs typeface="Noto Sans"/>
              </a:rPr>
              <a:t> </a:t>
            </a:r>
            <a:r>
              <a:rPr sz="1800" spc="-15" dirty="0">
                <a:latin typeface="Noto Sans"/>
                <a:cs typeface="Noto Sans"/>
              </a:rPr>
              <a:t>Word</a:t>
            </a:r>
            <a:endParaRPr sz="1800">
              <a:latin typeface="Noto Sans"/>
              <a:cs typeface="Noto Sans"/>
            </a:endParaRPr>
          </a:p>
        </p:txBody>
      </p:sp>
      <p:sp>
        <p:nvSpPr>
          <p:cNvPr id="12" name="object 12"/>
          <p:cNvSpPr txBox="1"/>
          <p:nvPr/>
        </p:nvSpPr>
        <p:spPr>
          <a:xfrm>
            <a:off x="3740746" y="4654632"/>
            <a:ext cx="80137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Noto Sans"/>
                <a:cs typeface="Noto Sans"/>
              </a:rPr>
              <a:t>Launch</a:t>
            </a:r>
            <a:endParaRPr sz="1800">
              <a:latin typeface="Noto Sans"/>
              <a:cs typeface="Noto Sans"/>
            </a:endParaRPr>
          </a:p>
        </p:txBody>
      </p:sp>
      <p:sp>
        <p:nvSpPr>
          <p:cNvPr id="13" name="object 13"/>
          <p:cNvSpPr txBox="1"/>
          <p:nvPr/>
        </p:nvSpPr>
        <p:spPr>
          <a:xfrm>
            <a:off x="4934514" y="4644070"/>
            <a:ext cx="1607820" cy="654050"/>
          </a:xfrm>
          <a:prstGeom prst="rect">
            <a:avLst/>
          </a:prstGeom>
        </p:spPr>
        <p:txBody>
          <a:bodyPr vert="horz" wrap="square" lIns="0" tIns="12700" rIns="0" bIns="0" rtlCol="0">
            <a:spAutoFit/>
          </a:bodyPr>
          <a:lstStyle/>
          <a:p>
            <a:pPr marL="486409" marR="5080" indent="-474345">
              <a:lnSpc>
                <a:spcPct val="114599"/>
              </a:lnSpc>
              <a:spcBef>
                <a:spcPts val="100"/>
              </a:spcBef>
            </a:pPr>
            <a:r>
              <a:rPr sz="1800" spc="-15" dirty="0">
                <a:latin typeface="Noto Sans"/>
                <a:cs typeface="Noto Sans"/>
              </a:rPr>
              <a:t>Skill</a:t>
            </a:r>
            <a:r>
              <a:rPr sz="1800" spc="-70" dirty="0">
                <a:latin typeface="Noto Sans"/>
                <a:cs typeface="Noto Sans"/>
              </a:rPr>
              <a:t> </a:t>
            </a:r>
            <a:r>
              <a:rPr sz="1800" spc="-25" dirty="0">
                <a:latin typeface="Noto Sans"/>
                <a:cs typeface="Noto Sans"/>
              </a:rPr>
              <a:t>Invocation  </a:t>
            </a:r>
            <a:r>
              <a:rPr sz="1800" spc="-15" dirty="0">
                <a:latin typeface="Noto Sans"/>
                <a:cs typeface="Noto Sans"/>
              </a:rPr>
              <a:t>Name</a:t>
            </a:r>
            <a:endParaRPr sz="1800">
              <a:latin typeface="Noto Sans"/>
              <a:cs typeface="Noto Sans"/>
            </a:endParaRPr>
          </a:p>
        </p:txBody>
      </p:sp>
      <p:sp>
        <p:nvSpPr>
          <p:cNvPr id="14" name="object 14"/>
          <p:cNvSpPr txBox="1"/>
          <p:nvPr/>
        </p:nvSpPr>
        <p:spPr>
          <a:xfrm>
            <a:off x="1713627" y="1822716"/>
            <a:ext cx="5711825" cy="863600"/>
          </a:xfrm>
          <a:prstGeom prst="rect">
            <a:avLst/>
          </a:prstGeom>
        </p:spPr>
        <p:txBody>
          <a:bodyPr vert="horz" wrap="square" lIns="0" tIns="12700" rIns="0" bIns="0" rtlCol="0">
            <a:spAutoFit/>
          </a:bodyPr>
          <a:lstStyle/>
          <a:p>
            <a:pPr marL="573405" marR="5080" indent="-561340">
              <a:lnSpc>
                <a:spcPct val="114599"/>
              </a:lnSpc>
              <a:spcBef>
                <a:spcPts val="100"/>
              </a:spcBef>
            </a:pPr>
            <a:r>
              <a:rPr sz="2400" spc="-15" dirty="0">
                <a:latin typeface="Noto Sans"/>
                <a:cs typeface="Noto Sans"/>
              </a:rPr>
              <a:t>This is a </a:t>
            </a:r>
            <a:r>
              <a:rPr sz="2400" b="1" spc="10" dirty="0">
                <a:latin typeface="Arial"/>
                <a:cs typeface="Arial"/>
              </a:rPr>
              <a:t>1-3 </a:t>
            </a:r>
            <a:r>
              <a:rPr sz="2400" b="1" spc="100" dirty="0">
                <a:latin typeface="Arial"/>
                <a:cs typeface="Arial"/>
              </a:rPr>
              <a:t>word </a:t>
            </a:r>
            <a:r>
              <a:rPr sz="2400" b="1" spc="55" dirty="0">
                <a:latin typeface="Arial"/>
                <a:cs typeface="Arial"/>
              </a:rPr>
              <a:t>phrase </a:t>
            </a:r>
            <a:r>
              <a:rPr sz="2400" spc="-20" dirty="0">
                <a:latin typeface="Noto Sans"/>
                <a:cs typeface="Noto Sans"/>
              </a:rPr>
              <a:t>that </a:t>
            </a:r>
            <a:r>
              <a:rPr sz="2400" spc="-15" dirty="0">
                <a:latin typeface="Noto Sans"/>
                <a:cs typeface="Noto Sans"/>
              </a:rPr>
              <a:t>users</a:t>
            </a:r>
            <a:r>
              <a:rPr sz="2400" spc="-245" dirty="0">
                <a:latin typeface="Noto Sans"/>
                <a:cs typeface="Noto Sans"/>
              </a:rPr>
              <a:t> </a:t>
            </a:r>
            <a:r>
              <a:rPr sz="2400" spc="-20" dirty="0">
                <a:latin typeface="Noto Sans"/>
                <a:cs typeface="Noto Sans"/>
              </a:rPr>
              <a:t>will  </a:t>
            </a:r>
            <a:r>
              <a:rPr sz="2400" spc="-15" dirty="0">
                <a:latin typeface="Noto Sans"/>
                <a:cs typeface="Noto Sans"/>
              </a:rPr>
              <a:t>say out loud to launch your</a:t>
            </a:r>
            <a:r>
              <a:rPr sz="2400" spc="10" dirty="0">
                <a:latin typeface="Noto Sans"/>
                <a:cs typeface="Noto Sans"/>
              </a:rPr>
              <a:t> </a:t>
            </a:r>
            <a:r>
              <a:rPr sz="2400" spc="-20" dirty="0">
                <a:latin typeface="Noto Sans"/>
                <a:cs typeface="Noto Sans"/>
              </a:rPr>
              <a:t>skill.</a:t>
            </a:r>
            <a:endParaRPr sz="2400" dirty="0">
              <a:latin typeface="Noto Sans"/>
              <a:cs typeface="Noto Sans"/>
            </a:endParaRPr>
          </a:p>
        </p:txBody>
      </p:sp>
    </p:spTree>
    <p:extLst>
      <p:ext uri="{BB962C8B-B14F-4D97-AF65-F5344CB8AC3E}">
        <p14:creationId xmlns:p14="http://schemas.microsoft.com/office/powerpoint/2010/main" val="15728731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02854" y="351576"/>
            <a:ext cx="4319505" cy="351378"/>
          </a:xfrm>
          <a:prstGeom prst="rect">
            <a:avLst/>
          </a:prstGeom>
        </p:spPr>
        <p:txBody>
          <a:bodyPr vert="horz" wrap="square" lIns="0" tIns="12700" rIns="0" bIns="0" rtlCol="0">
            <a:spAutoFit/>
          </a:bodyPr>
          <a:lstStyle/>
          <a:p>
            <a:pPr marL="12700">
              <a:lnSpc>
                <a:spcPct val="100000"/>
              </a:lnSpc>
              <a:spcBef>
                <a:spcPts val="100"/>
              </a:spcBef>
            </a:pPr>
            <a:r>
              <a:rPr spc="190" dirty="0" smtClean="0"/>
              <a:t>Save Model</a:t>
            </a:r>
            <a:endParaRPr spc="1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56" y="1710080"/>
            <a:ext cx="9050903" cy="4169359"/>
          </a:xfrm>
          <a:prstGeom prst="rect">
            <a:avLst/>
          </a:prstGeom>
        </p:spPr>
      </p:pic>
    </p:spTree>
    <p:extLst>
      <p:ext uri="{BB962C8B-B14F-4D97-AF65-F5344CB8AC3E}">
        <p14:creationId xmlns:p14="http://schemas.microsoft.com/office/powerpoint/2010/main" val="36090440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296770" y="299643"/>
            <a:ext cx="5594350" cy="351378"/>
          </a:xfrm>
          <a:prstGeom prst="rect">
            <a:avLst/>
          </a:prstGeom>
        </p:spPr>
        <p:txBody>
          <a:bodyPr vert="horz" wrap="square" lIns="0" tIns="12700" rIns="0" bIns="0" rtlCol="0">
            <a:spAutoFit/>
          </a:bodyPr>
          <a:lstStyle/>
          <a:p>
            <a:pPr marL="12700">
              <a:lnSpc>
                <a:spcPct val="100000"/>
              </a:lnSpc>
              <a:spcBef>
                <a:spcPts val="100"/>
              </a:spcBef>
            </a:pPr>
            <a:r>
              <a:rPr lang="en-US" spc="55" dirty="0" smtClean="0"/>
              <a:t>Add a New Intent</a:t>
            </a:r>
            <a:endParaRPr spc="-180" dirty="0"/>
          </a:p>
        </p:txBody>
      </p:sp>
      <p:sp>
        <p:nvSpPr>
          <p:cNvPr id="7" name="object 7"/>
          <p:cNvSpPr txBox="1"/>
          <p:nvPr/>
        </p:nvSpPr>
        <p:spPr>
          <a:xfrm>
            <a:off x="625302" y="1316846"/>
            <a:ext cx="8006715" cy="685252"/>
          </a:xfrm>
          <a:prstGeom prst="rect">
            <a:avLst/>
          </a:prstGeom>
        </p:spPr>
        <p:txBody>
          <a:bodyPr vert="horz" wrap="square" lIns="0" tIns="12700" rIns="0" bIns="0" rtlCol="0">
            <a:spAutoFit/>
          </a:bodyPr>
          <a:lstStyle/>
          <a:p>
            <a:pPr marL="264795" marR="5080" indent="-252729" algn="ctr">
              <a:lnSpc>
                <a:spcPct val="113599"/>
              </a:lnSpc>
              <a:spcBef>
                <a:spcPts val="100"/>
              </a:spcBef>
            </a:pPr>
            <a:r>
              <a:rPr lang="en-US" sz="2000" spc="-60" dirty="0" smtClean="0">
                <a:latin typeface="+mj-lt"/>
                <a:cs typeface="Noto Sans"/>
              </a:rPr>
              <a:t>On the left side pane, select the +Add button to add a new intent. Notice the out of box intents which are already available.</a:t>
            </a:r>
            <a:endParaRPr sz="2000" dirty="0">
              <a:latin typeface="+mj-lt"/>
              <a:cs typeface="Noto Sans"/>
            </a:endParaRPr>
          </a:p>
        </p:txBody>
      </p:sp>
      <p:sp>
        <p:nvSpPr>
          <p:cNvPr id="8" name="object 8"/>
          <p:cNvSpPr txBox="1"/>
          <p:nvPr/>
        </p:nvSpPr>
        <p:spPr>
          <a:xfrm>
            <a:off x="763011" y="5822906"/>
            <a:ext cx="7434580" cy="685252"/>
          </a:xfrm>
          <a:prstGeom prst="rect">
            <a:avLst/>
          </a:prstGeom>
        </p:spPr>
        <p:txBody>
          <a:bodyPr vert="horz" wrap="square" lIns="0" tIns="12700" rIns="0" bIns="0" rtlCol="0">
            <a:spAutoFit/>
          </a:bodyPr>
          <a:lstStyle/>
          <a:p>
            <a:pPr marL="12700" marR="5080" indent="10795" algn="ctr">
              <a:lnSpc>
                <a:spcPct val="113599"/>
              </a:lnSpc>
              <a:spcBef>
                <a:spcPts val="100"/>
              </a:spcBef>
            </a:pPr>
            <a:r>
              <a:rPr sz="2000" spc="-15" dirty="0">
                <a:latin typeface="+mj-lt"/>
                <a:cs typeface="Noto Sans"/>
              </a:rPr>
              <a:t>This </a:t>
            </a:r>
            <a:r>
              <a:rPr sz="2000" spc="-10" dirty="0">
                <a:latin typeface="+mj-lt"/>
                <a:cs typeface="Noto Sans"/>
              </a:rPr>
              <a:t>code </a:t>
            </a:r>
            <a:r>
              <a:rPr sz="2000" spc="-15" dirty="0">
                <a:latin typeface="+mj-lt"/>
                <a:cs typeface="Noto Sans"/>
              </a:rPr>
              <a:t>tells Alexa </a:t>
            </a:r>
            <a:r>
              <a:rPr sz="2000" spc="-20" dirty="0">
                <a:latin typeface="+mj-lt"/>
                <a:cs typeface="Noto Sans"/>
              </a:rPr>
              <a:t>which </a:t>
            </a:r>
            <a:r>
              <a:rPr sz="2000" spc="-10" dirty="0">
                <a:latin typeface="+mj-lt"/>
                <a:cs typeface="Noto Sans"/>
              </a:rPr>
              <a:t>code </a:t>
            </a:r>
            <a:r>
              <a:rPr sz="2000" spc="-15" dirty="0">
                <a:latin typeface="+mj-lt"/>
                <a:cs typeface="Noto Sans"/>
              </a:rPr>
              <a:t>to </a:t>
            </a:r>
            <a:r>
              <a:rPr sz="2000" spc="-55" dirty="0">
                <a:latin typeface="+mj-lt"/>
                <a:cs typeface="Noto Sans"/>
              </a:rPr>
              <a:t>trigger </a:t>
            </a:r>
            <a:r>
              <a:rPr sz="2000" spc="-15" dirty="0">
                <a:latin typeface="+mj-lt"/>
                <a:cs typeface="Noto Sans"/>
              </a:rPr>
              <a:t>in </a:t>
            </a:r>
            <a:r>
              <a:rPr sz="2000" spc="-10" dirty="0">
                <a:latin typeface="+mj-lt"/>
                <a:cs typeface="Noto Sans"/>
              </a:rPr>
              <a:t>our </a:t>
            </a:r>
            <a:r>
              <a:rPr sz="2000" spc="-15" dirty="0">
                <a:latin typeface="+mj-lt"/>
                <a:cs typeface="Noto Sans"/>
              </a:rPr>
              <a:t>Lambda  Function and </a:t>
            </a:r>
            <a:r>
              <a:rPr sz="2000" spc="-10" dirty="0">
                <a:latin typeface="+mj-lt"/>
                <a:cs typeface="Noto Sans"/>
              </a:rPr>
              <a:t>some </a:t>
            </a:r>
            <a:r>
              <a:rPr sz="2000" spc="-15" dirty="0">
                <a:latin typeface="+mj-lt"/>
                <a:cs typeface="Noto Sans"/>
              </a:rPr>
              <a:t>basic defaults </a:t>
            </a:r>
            <a:r>
              <a:rPr sz="2000" spc="-20" dirty="0">
                <a:latin typeface="+mj-lt"/>
                <a:cs typeface="Noto Sans"/>
              </a:rPr>
              <a:t>like </a:t>
            </a:r>
            <a:r>
              <a:rPr sz="2000" spc="-120" dirty="0">
                <a:latin typeface="+mj-lt"/>
                <a:cs typeface="Noto Sans"/>
              </a:rPr>
              <a:t>“STOP” </a:t>
            </a:r>
            <a:r>
              <a:rPr sz="2000" spc="-15" dirty="0">
                <a:latin typeface="+mj-lt"/>
                <a:cs typeface="Noto Sans"/>
              </a:rPr>
              <a:t>and</a:t>
            </a:r>
            <a:r>
              <a:rPr sz="2000" spc="160" dirty="0">
                <a:latin typeface="+mj-lt"/>
                <a:cs typeface="Noto Sans"/>
              </a:rPr>
              <a:t> </a:t>
            </a:r>
            <a:r>
              <a:rPr sz="2000" spc="-105" dirty="0">
                <a:latin typeface="+mj-lt"/>
                <a:cs typeface="Noto Sans"/>
              </a:rPr>
              <a:t>“HELP”.</a:t>
            </a:r>
            <a:endParaRPr sz="2000" dirty="0">
              <a:latin typeface="+mj-lt"/>
              <a:cs typeface="Noto Sans"/>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77" y="2129177"/>
            <a:ext cx="8092440" cy="3668798"/>
          </a:xfrm>
          <a:prstGeom prst="rect">
            <a:avLst/>
          </a:prstGeom>
        </p:spPr>
      </p:pic>
    </p:spTree>
    <p:extLst>
      <p:ext uri="{BB962C8B-B14F-4D97-AF65-F5344CB8AC3E}">
        <p14:creationId xmlns:p14="http://schemas.microsoft.com/office/powerpoint/2010/main" val="28709468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91003" y="259492"/>
            <a:ext cx="8135620" cy="482600"/>
          </a:xfrm>
          <a:prstGeom prst="rect">
            <a:avLst/>
          </a:prstGeom>
        </p:spPr>
        <p:txBody>
          <a:bodyPr vert="horz" wrap="square" lIns="0" tIns="12700" rIns="0" bIns="0" rtlCol="0">
            <a:spAutoFit/>
          </a:bodyPr>
          <a:lstStyle/>
          <a:p>
            <a:pPr marL="12700">
              <a:lnSpc>
                <a:spcPct val="100000"/>
              </a:lnSpc>
              <a:spcBef>
                <a:spcPts val="100"/>
              </a:spcBef>
            </a:pPr>
            <a:r>
              <a:rPr spc="40" dirty="0"/>
              <a:t>Paste</a:t>
            </a:r>
            <a:r>
              <a:rPr spc="-70" dirty="0"/>
              <a:t> </a:t>
            </a:r>
            <a:r>
              <a:rPr spc="175" dirty="0"/>
              <a:t>the</a:t>
            </a:r>
            <a:r>
              <a:rPr spc="-60" dirty="0"/>
              <a:t> </a:t>
            </a:r>
            <a:r>
              <a:rPr spc="-180" dirty="0"/>
              <a:t>JSON</a:t>
            </a:r>
            <a:r>
              <a:rPr spc="-60" dirty="0"/>
              <a:t> </a:t>
            </a:r>
            <a:r>
              <a:rPr spc="130" dirty="0"/>
              <a:t>into</a:t>
            </a:r>
            <a:r>
              <a:rPr spc="-65" dirty="0"/>
              <a:t> </a:t>
            </a:r>
            <a:r>
              <a:rPr spc="175" dirty="0"/>
              <a:t>the</a:t>
            </a:r>
            <a:r>
              <a:rPr spc="-60" dirty="0"/>
              <a:t> </a:t>
            </a:r>
            <a:r>
              <a:rPr spc="185" dirty="0"/>
              <a:t>Intent</a:t>
            </a:r>
            <a:r>
              <a:rPr spc="-60" dirty="0"/>
              <a:t> </a:t>
            </a:r>
            <a:r>
              <a:rPr spc="25" dirty="0"/>
              <a:t>Schema</a:t>
            </a:r>
            <a:r>
              <a:rPr spc="-65" dirty="0"/>
              <a:t> </a:t>
            </a:r>
            <a:r>
              <a:rPr spc="-25" dirty="0"/>
              <a:t>Box</a:t>
            </a:r>
          </a:p>
        </p:txBody>
      </p:sp>
      <p:sp>
        <p:nvSpPr>
          <p:cNvPr id="6" name="object 6"/>
          <p:cNvSpPr txBox="1"/>
          <p:nvPr/>
        </p:nvSpPr>
        <p:spPr>
          <a:xfrm>
            <a:off x="220518" y="1044798"/>
            <a:ext cx="8276590" cy="1374094"/>
          </a:xfrm>
          <a:prstGeom prst="rect">
            <a:avLst/>
          </a:prstGeom>
        </p:spPr>
        <p:txBody>
          <a:bodyPr vert="horz" wrap="square" lIns="0" tIns="172085" rIns="0" bIns="0" rtlCol="0">
            <a:spAutoFit/>
          </a:bodyPr>
          <a:lstStyle/>
          <a:p>
            <a:pPr marL="5715" algn="ctr">
              <a:lnSpc>
                <a:spcPct val="100000"/>
              </a:lnSpc>
              <a:spcBef>
                <a:spcPts val="1355"/>
              </a:spcBef>
            </a:pPr>
            <a:r>
              <a:rPr sz="2400" b="1" spc="60" dirty="0">
                <a:solidFill>
                  <a:srgbClr val="5DA5E4"/>
                </a:solidFill>
                <a:latin typeface="Arial"/>
                <a:cs typeface="Arial"/>
              </a:rPr>
              <a:t>Instructions</a:t>
            </a:r>
            <a:endParaRPr sz="2400" dirty="0">
              <a:latin typeface="Arial"/>
              <a:cs typeface="Arial"/>
            </a:endParaRPr>
          </a:p>
          <a:p>
            <a:pPr algn="ctr">
              <a:lnSpc>
                <a:spcPct val="100000"/>
              </a:lnSpc>
              <a:spcBef>
                <a:spcPts val="1155"/>
              </a:spcBef>
            </a:pPr>
            <a:r>
              <a:rPr lang="en-US" sz="2200" spc="-10" dirty="0" smtClean="0">
                <a:latin typeface="Noto Sans"/>
                <a:cs typeface="Noto Sans"/>
              </a:rPr>
              <a:t>Add a new intent called ‘</a:t>
            </a:r>
            <a:r>
              <a:rPr lang="en-US" sz="2200" spc="-10" dirty="0" err="1" smtClean="0">
                <a:latin typeface="Noto Sans"/>
                <a:cs typeface="Noto Sans"/>
              </a:rPr>
              <a:t>GetNewFactIntent</a:t>
            </a:r>
            <a:r>
              <a:rPr lang="en-US" sz="2200" spc="-10" dirty="0" smtClean="0">
                <a:latin typeface="Noto Sans"/>
                <a:cs typeface="Noto Sans"/>
              </a:rPr>
              <a:t>’ and then select Create Custom Intent</a:t>
            </a:r>
            <a:endParaRPr sz="2200" dirty="0">
              <a:latin typeface="Noto Sans"/>
              <a:cs typeface="Noto Sans"/>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65532"/>
            <a:ext cx="9144000" cy="4193184"/>
          </a:xfrm>
          <a:prstGeom prst="rect">
            <a:avLst/>
          </a:prstGeom>
        </p:spPr>
      </p:pic>
    </p:spTree>
    <p:extLst>
      <p:ext uri="{BB962C8B-B14F-4D97-AF65-F5344CB8AC3E}">
        <p14:creationId xmlns:p14="http://schemas.microsoft.com/office/powerpoint/2010/main" val="5264244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41735" y="288610"/>
            <a:ext cx="5184775" cy="351378"/>
          </a:xfrm>
          <a:prstGeom prst="rect">
            <a:avLst/>
          </a:prstGeom>
        </p:spPr>
        <p:txBody>
          <a:bodyPr vert="horz" wrap="square" lIns="0" tIns="12700" rIns="0" bIns="0" rtlCol="0">
            <a:spAutoFit/>
          </a:bodyPr>
          <a:lstStyle/>
          <a:p>
            <a:pPr marL="12700">
              <a:lnSpc>
                <a:spcPct val="100000"/>
              </a:lnSpc>
              <a:spcBef>
                <a:spcPts val="100"/>
              </a:spcBef>
            </a:pPr>
            <a:r>
              <a:rPr spc="45" dirty="0"/>
              <a:t>Customize </a:t>
            </a:r>
            <a:r>
              <a:rPr spc="90" dirty="0"/>
              <a:t>Y</a:t>
            </a:r>
            <a:r>
              <a:rPr spc="90" dirty="0" smtClean="0"/>
              <a:t>our</a:t>
            </a:r>
            <a:r>
              <a:rPr spc="-204" dirty="0" smtClean="0"/>
              <a:t> </a:t>
            </a:r>
            <a:r>
              <a:rPr spc="100" dirty="0"/>
              <a:t>Utterances</a:t>
            </a:r>
          </a:p>
        </p:txBody>
      </p:sp>
      <p:sp>
        <p:nvSpPr>
          <p:cNvPr id="6" name="object 6"/>
          <p:cNvSpPr txBox="1"/>
          <p:nvPr/>
        </p:nvSpPr>
        <p:spPr>
          <a:xfrm>
            <a:off x="1137457" y="958939"/>
            <a:ext cx="6868795" cy="1314975"/>
          </a:xfrm>
          <a:prstGeom prst="rect">
            <a:avLst/>
          </a:prstGeom>
        </p:spPr>
        <p:txBody>
          <a:bodyPr vert="horz" wrap="square" lIns="0" tIns="121285" rIns="0" bIns="0" rtlCol="0">
            <a:spAutoFit/>
          </a:bodyPr>
          <a:lstStyle/>
          <a:p>
            <a:pPr algn="ctr">
              <a:lnSpc>
                <a:spcPct val="100000"/>
              </a:lnSpc>
              <a:spcBef>
                <a:spcPts val="955"/>
              </a:spcBef>
            </a:pPr>
            <a:r>
              <a:rPr sz="2400" b="1" spc="60" dirty="0">
                <a:solidFill>
                  <a:srgbClr val="5DA5E4"/>
                </a:solidFill>
                <a:latin typeface="Arial"/>
                <a:cs typeface="Arial"/>
              </a:rPr>
              <a:t>Instructions</a:t>
            </a:r>
            <a:endParaRPr sz="2400" dirty="0">
              <a:latin typeface="Arial"/>
              <a:cs typeface="Arial"/>
            </a:endParaRPr>
          </a:p>
          <a:p>
            <a:pPr marL="12700" marR="5080" algn="ctr">
              <a:lnSpc>
                <a:spcPct val="113599"/>
              </a:lnSpc>
              <a:spcBef>
                <a:spcPts val="425"/>
              </a:spcBef>
            </a:pPr>
            <a:r>
              <a:rPr sz="2200" spc="-15" dirty="0">
                <a:latin typeface="Noto Sans"/>
                <a:cs typeface="Noto Sans"/>
              </a:rPr>
              <a:t>Open </a:t>
            </a:r>
            <a:r>
              <a:rPr sz="2200" spc="-10" dirty="0">
                <a:latin typeface="Noto Sans"/>
                <a:cs typeface="Noto Sans"/>
              </a:rPr>
              <a:t>up </a:t>
            </a:r>
            <a:r>
              <a:rPr sz="2200" spc="120" dirty="0" smtClean="0">
                <a:solidFill>
                  <a:srgbClr val="5DA5E4"/>
                </a:solidFill>
                <a:latin typeface="Arial"/>
                <a:cs typeface="Arial"/>
              </a:rPr>
              <a:t>SampleUtterances.txt</a:t>
            </a:r>
            <a:r>
              <a:rPr sz="2200" spc="45" dirty="0" smtClean="0">
                <a:solidFill>
                  <a:srgbClr val="5DA5E4"/>
                </a:solidFill>
                <a:latin typeface="Arial"/>
                <a:cs typeface="Arial"/>
              </a:rPr>
              <a:t> </a:t>
            </a:r>
            <a:r>
              <a:rPr sz="2200" spc="-15" dirty="0" smtClean="0">
                <a:latin typeface="Noto Sans"/>
                <a:cs typeface="Noto Sans"/>
              </a:rPr>
              <a:t>an</a:t>
            </a:r>
            <a:r>
              <a:rPr lang="en-US" sz="2200" spc="-15" dirty="0" smtClean="0">
                <a:latin typeface="Noto Sans"/>
                <a:cs typeface="Noto Sans"/>
              </a:rPr>
              <a:t>d add the sample utterances to the new intent</a:t>
            </a:r>
            <a:endParaRPr sz="2200" dirty="0">
              <a:latin typeface="Noto Sans"/>
              <a:cs typeface="Noto Sans"/>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 y="2535030"/>
            <a:ext cx="9144000" cy="4200138"/>
          </a:xfrm>
          <a:prstGeom prst="rect">
            <a:avLst/>
          </a:prstGeom>
        </p:spPr>
      </p:pic>
    </p:spTree>
    <p:extLst>
      <p:ext uri="{BB962C8B-B14F-4D97-AF65-F5344CB8AC3E}">
        <p14:creationId xmlns:p14="http://schemas.microsoft.com/office/powerpoint/2010/main" val="21685641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smtClean="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65048" y="1776001"/>
            <a:ext cx="6408707"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smtClean="0">
                <a:solidFill>
                  <a:schemeClr val="bg1"/>
                </a:solidFill>
              </a:rPr>
              <a:t>Chapter </a:t>
            </a:r>
            <a:r>
              <a:rPr lang="en-US" sz="2800" b="1" dirty="0">
                <a:solidFill>
                  <a:schemeClr val="bg1"/>
                </a:solidFill>
              </a:rPr>
              <a:t>1</a:t>
            </a:r>
            <a:r>
              <a:rPr lang="en-US" sz="2800" b="1" dirty="0" smtClean="0">
                <a:solidFill>
                  <a:schemeClr val="bg1"/>
                </a:solidFill>
              </a:rPr>
              <a:t>:</a:t>
            </a:r>
            <a:br>
              <a:rPr lang="en-US" sz="2800" b="1" dirty="0" smtClean="0">
                <a:solidFill>
                  <a:schemeClr val="bg1"/>
                </a:solidFill>
              </a:rPr>
            </a:br>
            <a:r>
              <a:rPr lang="en-US" sz="4800" b="1" dirty="0">
                <a:solidFill>
                  <a:schemeClr val="bg1"/>
                </a:solidFill>
                <a:latin typeface="Ubuntu" panose="020B0504030602030204" pitchFamily="34" charset="0"/>
              </a:rPr>
              <a:t>Welcome to Hacking with Alexa</a:t>
            </a:r>
            <a:endParaRPr lang="en-US" sz="4800" b="1" i="1" dirty="0">
              <a:solidFill>
                <a:schemeClr val="bg1"/>
              </a:solidFill>
              <a:latin typeface="Ubuntu" panose="020B0504030602030204" pitchFamily="34" charset="0"/>
            </a:endParaRPr>
          </a:p>
        </p:txBody>
      </p:sp>
    </p:spTree>
    <p:extLst>
      <p:ext uri="{BB962C8B-B14F-4D97-AF65-F5344CB8AC3E}">
        <p14:creationId xmlns:p14="http://schemas.microsoft.com/office/powerpoint/2010/main" val="13872187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71544" y="329098"/>
            <a:ext cx="8145780" cy="351378"/>
          </a:xfrm>
          <a:prstGeom prst="rect">
            <a:avLst/>
          </a:prstGeom>
        </p:spPr>
        <p:txBody>
          <a:bodyPr vert="horz" wrap="square" lIns="0" tIns="12700" rIns="0" bIns="0" rtlCol="0">
            <a:spAutoFit/>
          </a:bodyPr>
          <a:lstStyle/>
          <a:p>
            <a:pPr marL="12700">
              <a:lnSpc>
                <a:spcPct val="100000"/>
              </a:lnSpc>
              <a:spcBef>
                <a:spcPts val="100"/>
              </a:spcBef>
            </a:pPr>
            <a:r>
              <a:rPr spc="-20" dirty="0"/>
              <a:t>Save</a:t>
            </a:r>
            <a:r>
              <a:rPr spc="-70" dirty="0"/>
              <a:t> </a:t>
            </a:r>
            <a:r>
              <a:rPr spc="-70" dirty="0" smtClean="0"/>
              <a:t>&amp; Build </a:t>
            </a:r>
            <a:r>
              <a:rPr spc="90" dirty="0"/>
              <a:t>Y</a:t>
            </a:r>
            <a:r>
              <a:rPr spc="90" dirty="0" smtClean="0"/>
              <a:t>our</a:t>
            </a:r>
            <a:r>
              <a:rPr spc="-65" dirty="0" smtClean="0"/>
              <a:t> </a:t>
            </a:r>
            <a:r>
              <a:rPr spc="125" dirty="0"/>
              <a:t>Interaction</a:t>
            </a:r>
            <a:r>
              <a:rPr spc="-60" dirty="0"/>
              <a:t> </a:t>
            </a:r>
            <a:r>
              <a:rPr spc="110" dirty="0"/>
              <a:t>Model</a:t>
            </a:r>
            <a:r>
              <a:rPr spc="-65" dirty="0"/>
              <a:t> </a:t>
            </a:r>
            <a:r>
              <a:rPr spc="114" dirty="0"/>
              <a:t>and</a:t>
            </a:r>
            <a:r>
              <a:rPr spc="-60" dirty="0"/>
              <a:t> </a:t>
            </a:r>
            <a:r>
              <a:rPr spc="70" dirty="0"/>
              <a:t>Continue.</a:t>
            </a:r>
          </a:p>
        </p:txBody>
      </p:sp>
      <p:sp>
        <p:nvSpPr>
          <p:cNvPr id="6" name="object 6"/>
          <p:cNvSpPr txBox="1"/>
          <p:nvPr/>
        </p:nvSpPr>
        <p:spPr>
          <a:xfrm>
            <a:off x="539750" y="1028399"/>
            <a:ext cx="8064500" cy="512769"/>
          </a:xfrm>
          <a:prstGeom prst="rect">
            <a:avLst/>
          </a:prstGeom>
        </p:spPr>
        <p:txBody>
          <a:bodyPr vert="horz" wrap="square" lIns="0" tIns="125730" rIns="0" bIns="0" rtlCol="0">
            <a:spAutoFit/>
          </a:bodyPr>
          <a:lstStyle/>
          <a:p>
            <a:pPr marL="779780" marR="5080" indent="-767715" algn="ctr">
              <a:lnSpc>
                <a:spcPct val="113599"/>
              </a:lnSpc>
              <a:spcBef>
                <a:spcPts val="459"/>
              </a:spcBef>
            </a:pPr>
            <a:r>
              <a:rPr lang="en-US" sz="2400" b="1" spc="60" dirty="0" smtClean="0">
                <a:solidFill>
                  <a:srgbClr val="5DA5E4"/>
                </a:solidFill>
                <a:cs typeface="Arial"/>
              </a:rPr>
              <a:t>Instructions</a:t>
            </a:r>
            <a:endParaRPr lang="en-US" sz="2400" b="1" spc="60" dirty="0">
              <a:solidFill>
                <a:srgbClr val="5DA5E4"/>
              </a:solidFill>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92699"/>
            <a:ext cx="9144000" cy="4197949"/>
          </a:xfrm>
          <a:prstGeom prst="rect">
            <a:avLst/>
          </a:prstGeom>
        </p:spPr>
      </p:pic>
      <p:sp>
        <p:nvSpPr>
          <p:cNvPr id="4" name="TextBox 3"/>
          <p:cNvSpPr txBox="1"/>
          <p:nvPr/>
        </p:nvSpPr>
        <p:spPr>
          <a:xfrm>
            <a:off x="539750" y="1567435"/>
            <a:ext cx="7805718" cy="1277273"/>
          </a:xfrm>
          <a:prstGeom prst="rect">
            <a:avLst/>
          </a:prstGeom>
          <a:noFill/>
        </p:spPr>
        <p:txBody>
          <a:bodyPr wrap="square" rtlCol="0">
            <a:spAutoFit/>
          </a:bodyPr>
          <a:lstStyle/>
          <a:p>
            <a:pPr algn="ctr">
              <a:spcAft>
                <a:spcPts val="600"/>
              </a:spcAft>
            </a:pPr>
            <a:r>
              <a:rPr lang="en-US" sz="2400" spc="-15" dirty="0">
                <a:latin typeface="Noto Sans"/>
                <a:cs typeface="Noto Sans"/>
              </a:rPr>
              <a:t>Once you’ve defined your intent schema &amp; sample utterances, save and then build your model.</a:t>
            </a:r>
          </a:p>
          <a:p>
            <a:pPr algn="ctr">
              <a:spcAft>
                <a:spcPts val="600"/>
              </a:spcAft>
            </a:pPr>
            <a:endParaRPr lang="en-US" sz="2400" spc="-15" dirty="0" err="1">
              <a:latin typeface="Noto Sans"/>
              <a:cs typeface="Noto Sans"/>
            </a:endParaRPr>
          </a:p>
        </p:txBody>
      </p:sp>
    </p:spTree>
    <p:extLst>
      <p:ext uri="{BB962C8B-B14F-4D97-AF65-F5344CB8AC3E}">
        <p14:creationId xmlns:p14="http://schemas.microsoft.com/office/powerpoint/2010/main" val="6266836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57897" y="297391"/>
            <a:ext cx="8145780" cy="351378"/>
          </a:xfrm>
          <a:prstGeom prst="rect">
            <a:avLst/>
          </a:prstGeom>
        </p:spPr>
        <p:txBody>
          <a:bodyPr vert="horz" wrap="square" lIns="0" tIns="12700" rIns="0" bIns="0" rtlCol="0">
            <a:spAutoFit/>
          </a:bodyPr>
          <a:lstStyle/>
          <a:p>
            <a:pPr marL="12700">
              <a:lnSpc>
                <a:spcPct val="100000"/>
              </a:lnSpc>
              <a:spcBef>
                <a:spcPts val="100"/>
              </a:spcBef>
            </a:pPr>
            <a:r>
              <a:rPr spc="-20" dirty="0" smtClean="0"/>
              <a:t>Ensure Build is Successful</a:t>
            </a:r>
            <a:endParaRPr spc="70" dirty="0"/>
          </a:p>
        </p:txBody>
      </p:sp>
      <p:sp>
        <p:nvSpPr>
          <p:cNvPr id="6" name="object 6"/>
          <p:cNvSpPr txBox="1"/>
          <p:nvPr/>
        </p:nvSpPr>
        <p:spPr>
          <a:xfrm>
            <a:off x="539749" y="990514"/>
            <a:ext cx="8064500" cy="946349"/>
          </a:xfrm>
          <a:prstGeom prst="rect">
            <a:avLst/>
          </a:prstGeom>
        </p:spPr>
        <p:txBody>
          <a:bodyPr vert="horz" wrap="square" lIns="0" tIns="125730" rIns="0" bIns="0" rtlCol="0">
            <a:spAutoFit/>
          </a:bodyPr>
          <a:lstStyle/>
          <a:p>
            <a:pPr marL="3184525">
              <a:lnSpc>
                <a:spcPct val="100000"/>
              </a:lnSpc>
              <a:spcBef>
                <a:spcPts val="990"/>
              </a:spcBef>
            </a:pPr>
            <a:r>
              <a:rPr sz="2400" b="1" spc="60" dirty="0">
                <a:solidFill>
                  <a:srgbClr val="5DA5E4"/>
                </a:solidFill>
                <a:latin typeface="Arial"/>
                <a:cs typeface="Arial"/>
              </a:rPr>
              <a:t>Instructions</a:t>
            </a:r>
            <a:endParaRPr sz="2400" dirty="0">
              <a:latin typeface="Arial"/>
              <a:cs typeface="Arial"/>
            </a:endParaRPr>
          </a:p>
          <a:p>
            <a:pPr marL="779780" marR="5080" indent="-767715">
              <a:lnSpc>
                <a:spcPct val="113599"/>
              </a:lnSpc>
              <a:spcBef>
                <a:spcPts val="459"/>
              </a:spcBef>
            </a:pPr>
            <a:r>
              <a:rPr lang="en-US" sz="2200" spc="-15" dirty="0" smtClean="0">
                <a:latin typeface="Noto Sans"/>
                <a:cs typeface="Noto Sans"/>
              </a:rPr>
              <a:t>.</a:t>
            </a:r>
            <a:endParaRPr sz="2200" dirty="0">
              <a:latin typeface="Noto Sans"/>
              <a:cs typeface="Noto San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95" y="2592699"/>
            <a:ext cx="9053009" cy="4197949"/>
          </a:xfrm>
          <a:prstGeom prst="rect">
            <a:avLst/>
          </a:prstGeom>
        </p:spPr>
      </p:pic>
      <p:sp>
        <p:nvSpPr>
          <p:cNvPr id="8" name="TextBox 7"/>
          <p:cNvSpPr txBox="1"/>
          <p:nvPr/>
        </p:nvSpPr>
        <p:spPr>
          <a:xfrm>
            <a:off x="597959" y="1662267"/>
            <a:ext cx="7805718" cy="1200329"/>
          </a:xfrm>
          <a:prstGeom prst="rect">
            <a:avLst/>
          </a:prstGeom>
          <a:noFill/>
        </p:spPr>
        <p:txBody>
          <a:bodyPr wrap="square" rtlCol="0">
            <a:spAutoFit/>
          </a:bodyPr>
          <a:lstStyle/>
          <a:p>
            <a:pPr algn="ctr"/>
            <a:r>
              <a:rPr lang="en-US" sz="2400" spc="-15" dirty="0">
                <a:latin typeface="Noto Sans"/>
                <a:cs typeface="Noto Sans"/>
              </a:rPr>
              <a:t>You will be notified once the build is successful. Select ‘go to build’ once finished</a:t>
            </a:r>
            <a:endParaRPr lang="en-US" sz="2400" dirty="0"/>
          </a:p>
          <a:p>
            <a:pPr algn="ctr">
              <a:spcAft>
                <a:spcPts val="600"/>
              </a:spcAft>
            </a:pPr>
            <a:endParaRPr lang="en-US" sz="2400" spc="-15" dirty="0" err="1">
              <a:latin typeface="Noto Sans"/>
              <a:cs typeface="Noto Sans"/>
            </a:endParaRPr>
          </a:p>
        </p:txBody>
      </p:sp>
    </p:spTree>
    <p:extLst>
      <p:ext uri="{BB962C8B-B14F-4D97-AF65-F5344CB8AC3E}">
        <p14:creationId xmlns:p14="http://schemas.microsoft.com/office/powerpoint/2010/main" val="21267772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98021" y="259492"/>
            <a:ext cx="8145780" cy="351378"/>
          </a:xfrm>
          <a:prstGeom prst="rect">
            <a:avLst/>
          </a:prstGeom>
        </p:spPr>
        <p:txBody>
          <a:bodyPr vert="horz" wrap="square" lIns="0" tIns="12700" rIns="0" bIns="0" rtlCol="0">
            <a:spAutoFit/>
          </a:bodyPr>
          <a:lstStyle/>
          <a:p>
            <a:pPr marL="12700">
              <a:lnSpc>
                <a:spcPct val="100000"/>
              </a:lnSpc>
              <a:spcBef>
                <a:spcPts val="100"/>
              </a:spcBef>
            </a:pPr>
            <a:r>
              <a:rPr spc="-20" dirty="0" smtClean="0"/>
              <a:t>Setup Endpoint</a:t>
            </a:r>
            <a:endParaRPr spc="70" dirty="0"/>
          </a:p>
        </p:txBody>
      </p:sp>
      <p:sp>
        <p:nvSpPr>
          <p:cNvPr id="6" name="object 6"/>
          <p:cNvSpPr txBox="1"/>
          <p:nvPr/>
        </p:nvSpPr>
        <p:spPr>
          <a:xfrm>
            <a:off x="539749" y="953802"/>
            <a:ext cx="8064500" cy="1316642"/>
          </a:xfrm>
          <a:prstGeom prst="rect">
            <a:avLst/>
          </a:prstGeom>
        </p:spPr>
        <p:txBody>
          <a:bodyPr vert="horz" wrap="square" lIns="0" tIns="125730" rIns="0" bIns="0" rtlCol="0">
            <a:spAutoFit/>
          </a:bodyPr>
          <a:lstStyle/>
          <a:p>
            <a:pPr marL="779780" marR="5080" indent="-767715" algn="ctr">
              <a:lnSpc>
                <a:spcPct val="113599"/>
              </a:lnSpc>
              <a:spcBef>
                <a:spcPts val="459"/>
              </a:spcBef>
            </a:pPr>
            <a:endParaRPr lang="en-US" sz="2200" spc="-15" dirty="0" smtClean="0">
              <a:latin typeface="Noto Sans"/>
              <a:cs typeface="Noto Sans"/>
            </a:endParaRPr>
          </a:p>
          <a:p>
            <a:pPr marL="779780" marR="5080" indent="-767715" algn="ctr">
              <a:lnSpc>
                <a:spcPct val="113599"/>
              </a:lnSpc>
              <a:spcBef>
                <a:spcPts val="459"/>
              </a:spcBef>
            </a:pPr>
            <a:r>
              <a:rPr lang="en-US" sz="2200" spc="-15" dirty="0" smtClean="0">
                <a:latin typeface="Noto Sans"/>
                <a:cs typeface="Noto Sans"/>
              </a:rPr>
              <a:t>You </a:t>
            </a:r>
            <a:r>
              <a:rPr lang="en-US" sz="2200" spc="-15" dirty="0" smtClean="0">
                <a:latin typeface="Noto Sans"/>
                <a:cs typeface="Noto Sans"/>
              </a:rPr>
              <a:t>should see three green check marks now. All that is left is to add your endpoint.</a:t>
            </a:r>
            <a:endParaRPr sz="2200" dirty="0">
              <a:latin typeface="Noto Sans"/>
              <a:cs typeface="Noto Sans"/>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95" y="2629022"/>
            <a:ext cx="9053009" cy="4125302"/>
          </a:xfrm>
          <a:prstGeom prst="rect">
            <a:avLst/>
          </a:prstGeom>
        </p:spPr>
      </p:pic>
      <p:sp>
        <p:nvSpPr>
          <p:cNvPr id="8" name="object 6"/>
          <p:cNvSpPr txBox="1"/>
          <p:nvPr/>
        </p:nvSpPr>
        <p:spPr>
          <a:xfrm>
            <a:off x="539749" y="990514"/>
            <a:ext cx="8064500" cy="946349"/>
          </a:xfrm>
          <a:prstGeom prst="rect">
            <a:avLst/>
          </a:prstGeom>
        </p:spPr>
        <p:txBody>
          <a:bodyPr vert="horz" wrap="square" lIns="0" tIns="125730" rIns="0" bIns="0" rtlCol="0">
            <a:spAutoFit/>
          </a:bodyPr>
          <a:lstStyle/>
          <a:p>
            <a:pPr marL="3184525">
              <a:lnSpc>
                <a:spcPct val="100000"/>
              </a:lnSpc>
              <a:spcBef>
                <a:spcPts val="990"/>
              </a:spcBef>
            </a:pPr>
            <a:r>
              <a:rPr sz="2400" b="1" spc="60" dirty="0">
                <a:solidFill>
                  <a:srgbClr val="5DA5E4"/>
                </a:solidFill>
                <a:latin typeface="Arial"/>
                <a:cs typeface="Arial"/>
              </a:rPr>
              <a:t>Instructions</a:t>
            </a:r>
            <a:endParaRPr sz="2400" dirty="0">
              <a:latin typeface="Arial"/>
              <a:cs typeface="Arial"/>
            </a:endParaRPr>
          </a:p>
          <a:p>
            <a:pPr marL="779780" marR="5080" indent="-767715">
              <a:lnSpc>
                <a:spcPct val="113599"/>
              </a:lnSpc>
              <a:spcBef>
                <a:spcPts val="459"/>
              </a:spcBef>
            </a:pPr>
            <a:r>
              <a:rPr lang="en-US" sz="2200" spc="-15" dirty="0" smtClean="0">
                <a:latin typeface="Noto Sans"/>
                <a:cs typeface="Noto Sans"/>
              </a:rPr>
              <a:t>.</a:t>
            </a:r>
            <a:endParaRPr sz="2200" dirty="0">
              <a:latin typeface="Noto Sans"/>
              <a:cs typeface="Noto Sans"/>
            </a:endParaRPr>
          </a:p>
        </p:txBody>
      </p:sp>
    </p:spTree>
    <p:extLst>
      <p:ext uri="{BB962C8B-B14F-4D97-AF65-F5344CB8AC3E}">
        <p14:creationId xmlns:p14="http://schemas.microsoft.com/office/powerpoint/2010/main" val="36325027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41483" y="3092168"/>
            <a:ext cx="8661032" cy="3620042"/>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20040" y="260660"/>
            <a:ext cx="6346190" cy="351378"/>
          </a:xfrm>
          <a:prstGeom prst="rect">
            <a:avLst/>
          </a:prstGeom>
        </p:spPr>
        <p:txBody>
          <a:bodyPr vert="horz" wrap="square" lIns="0" tIns="12700" rIns="0" bIns="0" rtlCol="0">
            <a:spAutoFit/>
          </a:bodyPr>
          <a:lstStyle/>
          <a:p>
            <a:pPr marL="12700">
              <a:lnSpc>
                <a:spcPct val="100000"/>
              </a:lnSpc>
              <a:spcBef>
                <a:spcPts val="100"/>
              </a:spcBef>
            </a:pPr>
            <a:r>
              <a:rPr spc="-70" dirty="0"/>
              <a:t>Go </a:t>
            </a:r>
            <a:r>
              <a:rPr spc="75" dirty="0"/>
              <a:t>get </a:t>
            </a:r>
            <a:r>
              <a:rPr spc="85" dirty="0"/>
              <a:t>your </a:t>
            </a:r>
            <a:r>
              <a:rPr spc="75" dirty="0"/>
              <a:t>Lambda </a:t>
            </a:r>
            <a:r>
              <a:rPr spc="10" dirty="0"/>
              <a:t>Function’s</a:t>
            </a:r>
            <a:r>
              <a:rPr spc="-505" dirty="0"/>
              <a:t> </a:t>
            </a:r>
            <a:r>
              <a:rPr spc="-505" dirty="0" smtClean="0"/>
              <a:t> </a:t>
            </a:r>
            <a:r>
              <a:rPr spc="-10" dirty="0" smtClean="0"/>
              <a:t>ARN</a:t>
            </a:r>
            <a:endParaRPr dirty="0"/>
          </a:p>
        </p:txBody>
      </p:sp>
      <p:sp>
        <p:nvSpPr>
          <p:cNvPr id="5" name="object 5"/>
          <p:cNvSpPr/>
          <p:nvPr/>
        </p:nvSpPr>
        <p:spPr>
          <a:xfrm>
            <a:off x="4580750" y="3151118"/>
            <a:ext cx="4321810" cy="409575"/>
          </a:xfrm>
          <a:custGeom>
            <a:avLst/>
            <a:gdLst/>
            <a:ahLst/>
            <a:cxnLst/>
            <a:rect l="l" t="t" r="r" b="b"/>
            <a:pathLst>
              <a:path w="4321809" h="409575">
                <a:moveTo>
                  <a:pt x="0" y="0"/>
                </a:moveTo>
                <a:lnTo>
                  <a:pt x="4321791" y="0"/>
                </a:lnTo>
                <a:lnTo>
                  <a:pt x="4321791" y="409499"/>
                </a:lnTo>
                <a:lnTo>
                  <a:pt x="0" y="409499"/>
                </a:lnTo>
                <a:lnTo>
                  <a:pt x="0" y="0"/>
                </a:lnTo>
                <a:close/>
              </a:path>
            </a:pathLst>
          </a:custGeom>
          <a:ln w="38099">
            <a:solidFill>
              <a:srgbClr val="FF0000"/>
            </a:solidFill>
          </a:ln>
        </p:spPr>
        <p:txBody>
          <a:bodyPr wrap="square" lIns="0" tIns="0" rIns="0" bIns="0" rtlCol="0"/>
          <a:lstStyle/>
          <a:p>
            <a:endParaRPr/>
          </a:p>
        </p:txBody>
      </p:sp>
      <p:sp>
        <p:nvSpPr>
          <p:cNvPr id="6" name="object 6"/>
          <p:cNvSpPr txBox="1">
            <a:spLocks noGrp="1"/>
          </p:cNvSpPr>
          <p:nvPr>
            <p:ph type="body" idx="1"/>
          </p:nvPr>
        </p:nvSpPr>
        <p:spPr>
          <a:xfrm>
            <a:off x="320040" y="1234215"/>
            <a:ext cx="8503920" cy="1235776"/>
          </a:xfrm>
          <a:prstGeom prst="rect">
            <a:avLst/>
          </a:prstGeom>
        </p:spPr>
        <p:txBody>
          <a:bodyPr vert="horz" wrap="square" lIns="0" tIns="426265" rIns="0" bIns="0" rtlCol="0">
            <a:spAutoFit/>
          </a:bodyPr>
          <a:lstStyle/>
          <a:p>
            <a:pPr marL="0" indent="0" algn="ctr">
              <a:lnSpc>
                <a:spcPct val="100000"/>
              </a:lnSpc>
              <a:spcBef>
                <a:spcPts val="1515"/>
              </a:spcBef>
              <a:buNone/>
            </a:pPr>
            <a:r>
              <a:rPr sz="2200" b="0" spc="-15" dirty="0" smtClean="0">
                <a:solidFill>
                  <a:srgbClr val="000000"/>
                </a:solidFill>
                <a:latin typeface="Noto Sans"/>
                <a:cs typeface="Noto Sans"/>
              </a:rPr>
              <a:t>Remember </a:t>
            </a:r>
            <a:r>
              <a:rPr sz="2200" b="0" spc="-15" dirty="0">
                <a:solidFill>
                  <a:srgbClr val="000000"/>
                </a:solidFill>
                <a:latin typeface="Noto Sans"/>
                <a:cs typeface="Noto Sans"/>
              </a:rPr>
              <a:t>the </a:t>
            </a:r>
            <a:r>
              <a:rPr sz="2200" b="0" spc="-20" dirty="0">
                <a:solidFill>
                  <a:srgbClr val="000000"/>
                </a:solidFill>
                <a:latin typeface="Noto Sans"/>
                <a:cs typeface="Noto Sans"/>
              </a:rPr>
              <a:t>ARN </a:t>
            </a:r>
            <a:r>
              <a:rPr sz="2200" b="0" spc="-15" dirty="0">
                <a:solidFill>
                  <a:srgbClr val="000000"/>
                </a:solidFill>
                <a:latin typeface="Noto Sans"/>
                <a:cs typeface="Noto Sans"/>
              </a:rPr>
              <a:t>we noted down</a:t>
            </a:r>
            <a:r>
              <a:rPr sz="2200" b="0" spc="5" dirty="0">
                <a:solidFill>
                  <a:srgbClr val="000000"/>
                </a:solidFill>
                <a:latin typeface="Noto Sans"/>
                <a:cs typeface="Noto Sans"/>
              </a:rPr>
              <a:t> </a:t>
            </a:r>
            <a:r>
              <a:rPr sz="2200" b="0" spc="-40" dirty="0">
                <a:solidFill>
                  <a:srgbClr val="000000"/>
                </a:solidFill>
                <a:latin typeface="Noto Sans"/>
                <a:cs typeface="Noto Sans"/>
              </a:rPr>
              <a:t>earlier?</a:t>
            </a:r>
            <a:endParaRPr sz="2200" dirty="0">
              <a:latin typeface="Noto Sans"/>
              <a:cs typeface="Noto Sans"/>
            </a:endParaRPr>
          </a:p>
          <a:p>
            <a:pPr marL="0" indent="0" algn="ctr">
              <a:lnSpc>
                <a:spcPct val="100000"/>
              </a:lnSpc>
              <a:spcBef>
                <a:spcPts val="359"/>
              </a:spcBef>
              <a:buNone/>
            </a:pPr>
            <a:r>
              <a:rPr sz="2200" b="0" spc="-15" dirty="0">
                <a:solidFill>
                  <a:srgbClr val="000000"/>
                </a:solidFill>
                <a:latin typeface="Noto Sans"/>
                <a:cs typeface="Noto Sans"/>
              </a:rPr>
              <a:t>Retrieve </a:t>
            </a:r>
            <a:r>
              <a:rPr sz="2200" b="0" spc="-20" dirty="0">
                <a:solidFill>
                  <a:srgbClr val="000000"/>
                </a:solidFill>
                <a:latin typeface="Noto Sans"/>
                <a:cs typeface="Noto Sans"/>
              </a:rPr>
              <a:t>it</a:t>
            </a:r>
            <a:r>
              <a:rPr sz="2200" b="0" spc="-10" dirty="0">
                <a:solidFill>
                  <a:srgbClr val="000000"/>
                </a:solidFill>
                <a:latin typeface="Noto Sans"/>
                <a:cs typeface="Noto Sans"/>
              </a:rPr>
              <a:t> </a:t>
            </a:r>
            <a:r>
              <a:rPr sz="2200" b="0" spc="-80" dirty="0">
                <a:solidFill>
                  <a:srgbClr val="000000"/>
                </a:solidFill>
                <a:latin typeface="Noto Sans"/>
                <a:cs typeface="Noto Sans"/>
              </a:rPr>
              <a:t>now!</a:t>
            </a:r>
            <a:endParaRPr sz="2200" dirty="0">
              <a:latin typeface="Noto Sans"/>
              <a:cs typeface="Noto Sans"/>
            </a:endParaRPr>
          </a:p>
        </p:txBody>
      </p:sp>
      <p:sp>
        <p:nvSpPr>
          <p:cNvPr id="7" name="object 6"/>
          <p:cNvSpPr txBox="1"/>
          <p:nvPr/>
        </p:nvSpPr>
        <p:spPr>
          <a:xfrm>
            <a:off x="539749" y="990514"/>
            <a:ext cx="8064500" cy="946349"/>
          </a:xfrm>
          <a:prstGeom prst="rect">
            <a:avLst/>
          </a:prstGeom>
        </p:spPr>
        <p:txBody>
          <a:bodyPr vert="horz" wrap="square" lIns="0" tIns="125730" rIns="0" bIns="0" rtlCol="0">
            <a:spAutoFit/>
          </a:bodyPr>
          <a:lstStyle/>
          <a:p>
            <a:pPr marL="3184525">
              <a:lnSpc>
                <a:spcPct val="100000"/>
              </a:lnSpc>
              <a:spcBef>
                <a:spcPts val="990"/>
              </a:spcBef>
            </a:pPr>
            <a:r>
              <a:rPr sz="2400" b="1" spc="60" dirty="0">
                <a:solidFill>
                  <a:srgbClr val="5DA5E4"/>
                </a:solidFill>
                <a:latin typeface="Arial"/>
                <a:cs typeface="Arial"/>
              </a:rPr>
              <a:t>Instructions</a:t>
            </a:r>
            <a:endParaRPr sz="2400" dirty="0">
              <a:latin typeface="Arial"/>
              <a:cs typeface="Arial"/>
            </a:endParaRPr>
          </a:p>
          <a:p>
            <a:pPr marL="779780" marR="5080" indent="-767715">
              <a:lnSpc>
                <a:spcPct val="113599"/>
              </a:lnSpc>
              <a:spcBef>
                <a:spcPts val="459"/>
              </a:spcBef>
            </a:pPr>
            <a:r>
              <a:rPr lang="en-US" sz="2200" spc="-15" dirty="0" smtClean="0">
                <a:latin typeface="Noto Sans"/>
                <a:cs typeface="Noto Sans"/>
              </a:rPr>
              <a:t>.</a:t>
            </a:r>
            <a:endParaRPr sz="2200" dirty="0">
              <a:latin typeface="Noto Sans"/>
              <a:cs typeface="Noto Sans"/>
            </a:endParaRPr>
          </a:p>
        </p:txBody>
      </p:sp>
    </p:spTree>
    <p:extLst>
      <p:ext uri="{BB962C8B-B14F-4D97-AF65-F5344CB8AC3E}">
        <p14:creationId xmlns:p14="http://schemas.microsoft.com/office/powerpoint/2010/main" val="29541812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93790" y="259492"/>
            <a:ext cx="8145780" cy="351378"/>
          </a:xfrm>
          <a:prstGeom prst="rect">
            <a:avLst/>
          </a:prstGeom>
        </p:spPr>
        <p:txBody>
          <a:bodyPr vert="horz" wrap="square" lIns="0" tIns="12700" rIns="0" bIns="0" rtlCol="0">
            <a:spAutoFit/>
          </a:bodyPr>
          <a:lstStyle/>
          <a:p>
            <a:pPr marL="12700">
              <a:lnSpc>
                <a:spcPct val="100000"/>
              </a:lnSpc>
              <a:spcBef>
                <a:spcPts val="100"/>
              </a:spcBef>
            </a:pPr>
            <a:r>
              <a:rPr lang="en-US" spc="35" dirty="0"/>
              <a:t>Connect</a:t>
            </a:r>
            <a:r>
              <a:rPr lang="en-US" spc="-55" dirty="0"/>
              <a:t> </a:t>
            </a:r>
            <a:r>
              <a:rPr lang="en-US" spc="45" dirty="0"/>
              <a:t>Your</a:t>
            </a:r>
            <a:r>
              <a:rPr lang="en-US" spc="-50" dirty="0"/>
              <a:t> </a:t>
            </a:r>
            <a:r>
              <a:rPr lang="en-US" spc="75" dirty="0"/>
              <a:t>Lambda</a:t>
            </a:r>
            <a:r>
              <a:rPr lang="en-US" spc="-60" dirty="0"/>
              <a:t> </a:t>
            </a:r>
            <a:r>
              <a:rPr lang="en-US" spc="55" dirty="0"/>
              <a:t>Function</a:t>
            </a:r>
            <a:r>
              <a:rPr lang="en-US" spc="-60" dirty="0"/>
              <a:t> </a:t>
            </a:r>
            <a:r>
              <a:rPr lang="en-US" spc="150" dirty="0"/>
              <a:t>to</a:t>
            </a:r>
            <a:r>
              <a:rPr lang="en-US" spc="-50" dirty="0"/>
              <a:t> </a:t>
            </a:r>
            <a:r>
              <a:rPr lang="en-US" spc="45" dirty="0"/>
              <a:t>Your</a:t>
            </a:r>
            <a:r>
              <a:rPr lang="en-US" spc="-55" dirty="0"/>
              <a:t> </a:t>
            </a:r>
            <a:r>
              <a:rPr lang="en-US" spc="10" dirty="0"/>
              <a:t>Skill.</a:t>
            </a:r>
            <a:endParaRPr spc="70" dirty="0"/>
          </a:p>
        </p:txBody>
      </p:sp>
      <p:sp>
        <p:nvSpPr>
          <p:cNvPr id="6" name="object 6"/>
          <p:cNvSpPr txBox="1"/>
          <p:nvPr/>
        </p:nvSpPr>
        <p:spPr>
          <a:xfrm>
            <a:off x="603510" y="987455"/>
            <a:ext cx="8064500" cy="1332288"/>
          </a:xfrm>
          <a:prstGeom prst="rect">
            <a:avLst/>
          </a:prstGeom>
        </p:spPr>
        <p:txBody>
          <a:bodyPr vert="horz" wrap="square" lIns="0" tIns="125730" rIns="0" bIns="0" rtlCol="0">
            <a:spAutoFit/>
          </a:bodyPr>
          <a:lstStyle/>
          <a:p>
            <a:pPr marL="3184525">
              <a:lnSpc>
                <a:spcPct val="100000"/>
              </a:lnSpc>
              <a:spcBef>
                <a:spcPts val="990"/>
              </a:spcBef>
            </a:pPr>
            <a:r>
              <a:rPr sz="2400" b="1" spc="60" dirty="0">
                <a:solidFill>
                  <a:srgbClr val="5DA5E4"/>
                </a:solidFill>
                <a:latin typeface="Arial"/>
                <a:cs typeface="Arial"/>
              </a:rPr>
              <a:t>Instructions</a:t>
            </a:r>
            <a:endParaRPr sz="2400" dirty="0">
              <a:latin typeface="Arial"/>
              <a:cs typeface="Arial"/>
            </a:endParaRPr>
          </a:p>
          <a:p>
            <a:pPr marL="779780" marR="5080" indent="-767715">
              <a:lnSpc>
                <a:spcPct val="113599"/>
              </a:lnSpc>
              <a:spcBef>
                <a:spcPts val="459"/>
              </a:spcBef>
            </a:pPr>
            <a:r>
              <a:rPr lang="en-US" sz="2200" spc="-15" dirty="0" smtClean="0">
                <a:latin typeface="Noto Sans"/>
                <a:cs typeface="Noto Sans"/>
              </a:rPr>
              <a:t>Add the ARN into the Default Region option and select ‘Save Endpoints’</a:t>
            </a:r>
            <a:endParaRPr sz="2200" dirty="0">
              <a:latin typeface="Noto Sans"/>
              <a:cs typeface="Noto Sans"/>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38" y="2356066"/>
            <a:ext cx="9016462" cy="4125302"/>
          </a:xfrm>
          <a:prstGeom prst="rect">
            <a:avLst/>
          </a:prstGeom>
        </p:spPr>
      </p:pic>
    </p:spTree>
    <p:extLst>
      <p:ext uri="{BB962C8B-B14F-4D97-AF65-F5344CB8AC3E}">
        <p14:creationId xmlns:p14="http://schemas.microsoft.com/office/powerpoint/2010/main" val="107000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7169" y="338543"/>
            <a:ext cx="2689860" cy="351378"/>
          </a:xfrm>
          <a:prstGeom prst="rect">
            <a:avLst/>
          </a:prstGeom>
        </p:spPr>
        <p:txBody>
          <a:bodyPr vert="horz" wrap="square" lIns="0" tIns="12700" rIns="0" bIns="0" rtlCol="0">
            <a:spAutoFit/>
          </a:bodyPr>
          <a:lstStyle/>
          <a:p>
            <a:pPr marL="12700">
              <a:lnSpc>
                <a:spcPct val="100000"/>
              </a:lnSpc>
              <a:spcBef>
                <a:spcPts val="100"/>
              </a:spcBef>
            </a:pPr>
            <a:r>
              <a:rPr spc="25" dirty="0" smtClean="0"/>
              <a:t>Enable Testing</a:t>
            </a:r>
            <a:endParaRPr spc="10" dirty="0"/>
          </a:p>
        </p:txBody>
      </p:sp>
      <p:sp>
        <p:nvSpPr>
          <p:cNvPr id="13" name="object 13"/>
          <p:cNvSpPr txBox="1"/>
          <p:nvPr/>
        </p:nvSpPr>
        <p:spPr>
          <a:xfrm>
            <a:off x="1524451" y="882434"/>
            <a:ext cx="6404897" cy="1281119"/>
          </a:xfrm>
          <a:prstGeom prst="rect">
            <a:avLst/>
          </a:prstGeom>
        </p:spPr>
        <p:txBody>
          <a:bodyPr vert="horz" wrap="square" lIns="0" tIns="52069" rIns="0" bIns="0" rtlCol="0">
            <a:spAutoFit/>
          </a:bodyPr>
          <a:lstStyle/>
          <a:p>
            <a:pPr marL="11430" algn="ctr">
              <a:lnSpc>
                <a:spcPct val="100000"/>
              </a:lnSpc>
              <a:spcBef>
                <a:spcPts val="409"/>
              </a:spcBef>
            </a:pPr>
            <a:r>
              <a:rPr sz="2400" b="1" spc="60" dirty="0">
                <a:solidFill>
                  <a:srgbClr val="5DA5E4"/>
                </a:solidFill>
                <a:latin typeface="Arial"/>
                <a:cs typeface="Arial"/>
              </a:rPr>
              <a:t>Instructions</a:t>
            </a:r>
            <a:endParaRPr sz="2400" dirty="0">
              <a:latin typeface="Arial"/>
              <a:cs typeface="Arial"/>
            </a:endParaRPr>
          </a:p>
          <a:p>
            <a:pPr marL="12700" marR="5080" algn="ctr">
              <a:lnSpc>
                <a:spcPts val="3300"/>
              </a:lnSpc>
              <a:spcBef>
                <a:spcPts val="75"/>
              </a:spcBef>
            </a:pPr>
            <a:r>
              <a:rPr lang="en-US" sz="2400" spc="-15" dirty="0" smtClean="0">
                <a:latin typeface="Noto Sans"/>
                <a:cs typeface="Noto Sans"/>
              </a:rPr>
              <a:t>Click on the ‘Test’ tab and make sure that testing is enabled.</a:t>
            </a:r>
            <a:endParaRPr sz="2400" dirty="0">
              <a:latin typeface="Noto Sans"/>
              <a:cs typeface="Noto Sans"/>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35" y="2356067"/>
            <a:ext cx="8985758" cy="4125302"/>
          </a:xfrm>
          <a:prstGeom prst="rect">
            <a:avLst/>
          </a:prstGeom>
        </p:spPr>
      </p:pic>
    </p:spTree>
    <p:extLst>
      <p:ext uri="{BB962C8B-B14F-4D97-AF65-F5344CB8AC3E}">
        <p14:creationId xmlns:p14="http://schemas.microsoft.com/office/powerpoint/2010/main" val="41144126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29001" y="189054"/>
            <a:ext cx="2689860" cy="482600"/>
          </a:xfrm>
          <a:prstGeom prst="rect">
            <a:avLst/>
          </a:prstGeom>
        </p:spPr>
        <p:txBody>
          <a:bodyPr vert="horz" wrap="square" lIns="0" tIns="12700" rIns="0" bIns="0" rtlCol="0">
            <a:spAutoFit/>
          </a:bodyPr>
          <a:lstStyle/>
          <a:p>
            <a:pPr marL="12700">
              <a:lnSpc>
                <a:spcPct val="100000"/>
              </a:lnSpc>
              <a:spcBef>
                <a:spcPts val="100"/>
              </a:spcBef>
            </a:pPr>
            <a:r>
              <a:rPr spc="25" dirty="0"/>
              <a:t>Test </a:t>
            </a:r>
            <a:r>
              <a:rPr spc="90" dirty="0"/>
              <a:t>your</a:t>
            </a:r>
            <a:r>
              <a:rPr spc="-204" dirty="0"/>
              <a:t> </a:t>
            </a:r>
            <a:r>
              <a:rPr spc="10" dirty="0"/>
              <a:t>Skill</a:t>
            </a:r>
          </a:p>
        </p:txBody>
      </p:sp>
      <p:sp>
        <p:nvSpPr>
          <p:cNvPr id="13" name="object 13"/>
          <p:cNvSpPr txBox="1"/>
          <p:nvPr/>
        </p:nvSpPr>
        <p:spPr>
          <a:xfrm>
            <a:off x="890270" y="970651"/>
            <a:ext cx="7363459" cy="1281119"/>
          </a:xfrm>
          <a:prstGeom prst="rect">
            <a:avLst/>
          </a:prstGeom>
        </p:spPr>
        <p:txBody>
          <a:bodyPr vert="horz" wrap="square" lIns="0" tIns="52069" rIns="0" bIns="0" rtlCol="0">
            <a:spAutoFit/>
          </a:bodyPr>
          <a:lstStyle/>
          <a:p>
            <a:pPr marL="11430" algn="ctr">
              <a:lnSpc>
                <a:spcPct val="100000"/>
              </a:lnSpc>
              <a:spcBef>
                <a:spcPts val="409"/>
              </a:spcBef>
            </a:pPr>
            <a:r>
              <a:rPr sz="2400" b="1" spc="60" dirty="0">
                <a:solidFill>
                  <a:srgbClr val="5DA5E4"/>
                </a:solidFill>
                <a:latin typeface="Arial"/>
                <a:cs typeface="Arial"/>
              </a:rPr>
              <a:t>Instructions</a:t>
            </a:r>
            <a:endParaRPr sz="2400" dirty="0">
              <a:latin typeface="Arial"/>
              <a:cs typeface="Arial"/>
            </a:endParaRPr>
          </a:p>
          <a:p>
            <a:pPr marL="12700" marR="5080" algn="ctr">
              <a:lnSpc>
                <a:spcPts val="3300"/>
              </a:lnSpc>
              <a:spcBef>
                <a:spcPts val="75"/>
              </a:spcBef>
            </a:pPr>
            <a:r>
              <a:rPr sz="2400" spc="-15" dirty="0">
                <a:latin typeface="Noto Sans"/>
                <a:cs typeface="Noto Sans"/>
              </a:rPr>
              <a:t>Type </a:t>
            </a:r>
            <a:r>
              <a:rPr sz="2400" spc="-10" dirty="0">
                <a:latin typeface="Noto Sans"/>
                <a:cs typeface="Noto Sans"/>
              </a:rPr>
              <a:t>one of </a:t>
            </a:r>
            <a:r>
              <a:rPr sz="2400" spc="-15" dirty="0">
                <a:latin typeface="Noto Sans"/>
                <a:cs typeface="Noto Sans"/>
              </a:rPr>
              <a:t>your sample </a:t>
            </a:r>
            <a:r>
              <a:rPr sz="2400" spc="-20" dirty="0">
                <a:latin typeface="Noto Sans"/>
                <a:cs typeface="Noto Sans"/>
              </a:rPr>
              <a:t>utterances </a:t>
            </a:r>
            <a:r>
              <a:rPr sz="2400" spc="-15" dirty="0">
                <a:latin typeface="Noto Sans"/>
                <a:cs typeface="Noto Sans"/>
              </a:rPr>
              <a:t>into </a:t>
            </a:r>
            <a:r>
              <a:rPr sz="2400" spc="-20" dirty="0">
                <a:latin typeface="Noto Sans"/>
                <a:cs typeface="Noto Sans"/>
              </a:rPr>
              <a:t>the </a:t>
            </a:r>
            <a:r>
              <a:rPr lang="en-US" sz="2400" spc="-15" dirty="0" smtClean="0">
                <a:latin typeface="Noto Sans"/>
                <a:cs typeface="Noto Sans"/>
              </a:rPr>
              <a:t>Alexa </a:t>
            </a:r>
            <a:r>
              <a:rPr sz="2400" spc="-15" dirty="0" smtClean="0">
                <a:latin typeface="Noto Sans"/>
                <a:cs typeface="Noto Sans"/>
              </a:rPr>
              <a:t>simulator </a:t>
            </a:r>
            <a:r>
              <a:rPr sz="2400" spc="-15" dirty="0">
                <a:latin typeface="Noto Sans"/>
                <a:cs typeface="Noto Sans"/>
              </a:rPr>
              <a:t>to </a:t>
            </a:r>
            <a:r>
              <a:rPr sz="2400" spc="-10" dirty="0">
                <a:latin typeface="Noto Sans"/>
                <a:cs typeface="Noto Sans"/>
              </a:rPr>
              <a:t>see </a:t>
            </a:r>
            <a:r>
              <a:rPr sz="2400" spc="-15" dirty="0">
                <a:latin typeface="Noto Sans"/>
                <a:cs typeface="Noto Sans"/>
              </a:rPr>
              <a:t>how </a:t>
            </a:r>
            <a:r>
              <a:rPr sz="2400" spc="-20" dirty="0">
                <a:latin typeface="Noto Sans"/>
                <a:cs typeface="Noto Sans"/>
              </a:rPr>
              <a:t>Alexa </a:t>
            </a:r>
            <a:r>
              <a:rPr sz="2400" spc="-15" dirty="0">
                <a:latin typeface="Noto Sans"/>
                <a:cs typeface="Noto Sans"/>
              </a:rPr>
              <a:t>would</a:t>
            </a:r>
            <a:r>
              <a:rPr sz="2400" spc="10" dirty="0">
                <a:latin typeface="Noto Sans"/>
                <a:cs typeface="Noto Sans"/>
              </a:rPr>
              <a:t> </a:t>
            </a:r>
            <a:r>
              <a:rPr sz="2400" spc="-15" dirty="0">
                <a:latin typeface="Noto Sans"/>
                <a:cs typeface="Noto Sans"/>
              </a:rPr>
              <a:t>respond.</a:t>
            </a:r>
            <a:endParaRPr sz="2400" dirty="0">
              <a:latin typeface="Noto Sans"/>
              <a:cs typeface="Noto Sans"/>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50767"/>
            <a:ext cx="9144000" cy="4188419"/>
          </a:xfrm>
          <a:prstGeom prst="rect">
            <a:avLst/>
          </a:prstGeom>
        </p:spPr>
      </p:pic>
    </p:spTree>
    <p:extLst>
      <p:ext uri="{BB962C8B-B14F-4D97-AF65-F5344CB8AC3E}">
        <p14:creationId xmlns:p14="http://schemas.microsoft.com/office/powerpoint/2010/main" val="15646589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27585" y="140112"/>
            <a:ext cx="2486660" cy="238760"/>
          </a:xfrm>
          <a:prstGeom prst="rect">
            <a:avLst/>
          </a:prstGeom>
        </p:spPr>
        <p:txBody>
          <a:bodyPr vert="horz" wrap="square" lIns="0" tIns="12700" rIns="0" bIns="0" rtlCol="0">
            <a:spAutoFit/>
          </a:bodyPr>
          <a:lstStyle/>
          <a:p>
            <a:pPr marL="12700">
              <a:lnSpc>
                <a:spcPct val="100000"/>
              </a:lnSpc>
              <a:spcBef>
                <a:spcPts val="100"/>
              </a:spcBef>
            </a:pPr>
            <a:r>
              <a:rPr sz="1400" b="1" spc="20" dirty="0">
                <a:solidFill>
                  <a:srgbClr val="E9E9E9"/>
                </a:solidFill>
                <a:latin typeface="Arial"/>
                <a:cs typeface="Arial"/>
              </a:rPr>
              <a:t>Hacking </a:t>
            </a:r>
            <a:r>
              <a:rPr sz="1400" b="1" spc="80" dirty="0">
                <a:solidFill>
                  <a:srgbClr val="E9E9E9"/>
                </a:solidFill>
                <a:latin typeface="Arial"/>
                <a:cs typeface="Arial"/>
              </a:rPr>
              <a:t>with </a:t>
            </a:r>
            <a:r>
              <a:rPr sz="1400" b="1" spc="30" dirty="0">
                <a:solidFill>
                  <a:srgbClr val="E9E9E9"/>
                </a:solidFill>
                <a:latin typeface="Arial"/>
                <a:cs typeface="Arial"/>
              </a:rPr>
              <a:t>Amazon</a:t>
            </a:r>
            <a:r>
              <a:rPr sz="1400" b="1" spc="-220" dirty="0">
                <a:solidFill>
                  <a:srgbClr val="E9E9E9"/>
                </a:solidFill>
                <a:latin typeface="Arial"/>
                <a:cs typeface="Arial"/>
              </a:rPr>
              <a:t> </a:t>
            </a:r>
            <a:r>
              <a:rPr sz="1400" b="1" spc="20" dirty="0">
                <a:solidFill>
                  <a:srgbClr val="E9E9E9"/>
                </a:solidFill>
                <a:latin typeface="Arial"/>
                <a:cs typeface="Arial"/>
              </a:rPr>
              <a:t>Alexa</a:t>
            </a:r>
            <a:endParaRPr sz="1400">
              <a:latin typeface="Arial"/>
              <a:cs typeface="Arial"/>
            </a:endParaRPr>
          </a:p>
        </p:txBody>
      </p:sp>
      <p:sp>
        <p:nvSpPr>
          <p:cNvPr id="3" name="object 3"/>
          <p:cNvSpPr txBox="1">
            <a:spLocks noGrp="1"/>
          </p:cNvSpPr>
          <p:nvPr>
            <p:ph type="title"/>
          </p:nvPr>
        </p:nvSpPr>
        <p:spPr>
          <a:xfrm>
            <a:off x="261699" y="259492"/>
            <a:ext cx="4053840" cy="351378"/>
          </a:xfrm>
          <a:prstGeom prst="rect">
            <a:avLst/>
          </a:prstGeom>
        </p:spPr>
        <p:txBody>
          <a:bodyPr vert="horz" wrap="square" lIns="0" tIns="12700" rIns="0" bIns="0" rtlCol="0">
            <a:spAutoFit/>
          </a:bodyPr>
          <a:lstStyle/>
          <a:p>
            <a:pPr marL="12700">
              <a:lnSpc>
                <a:spcPct val="100000"/>
              </a:lnSpc>
              <a:spcBef>
                <a:spcPts val="100"/>
              </a:spcBef>
            </a:pPr>
            <a:r>
              <a:rPr spc="50" dirty="0"/>
              <a:t>Try </a:t>
            </a:r>
            <a:r>
              <a:rPr spc="180" dirty="0"/>
              <a:t>out </a:t>
            </a:r>
            <a:r>
              <a:rPr spc="65" dirty="0"/>
              <a:t>Your</a:t>
            </a:r>
            <a:r>
              <a:rPr spc="-495" dirty="0"/>
              <a:t> </a:t>
            </a:r>
            <a:r>
              <a:rPr spc="-20" dirty="0"/>
              <a:t>Skill!</a:t>
            </a:r>
            <a:endParaRPr dirty="0"/>
          </a:p>
        </p:txBody>
      </p:sp>
      <p:sp>
        <p:nvSpPr>
          <p:cNvPr id="4" name="object 4"/>
          <p:cNvSpPr/>
          <p:nvPr/>
        </p:nvSpPr>
        <p:spPr>
          <a:xfrm>
            <a:off x="4671640" y="1839846"/>
            <a:ext cx="4472316" cy="355841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096285" y="5445288"/>
            <a:ext cx="1564491" cy="78647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240958" y="3098018"/>
            <a:ext cx="903023" cy="3209918"/>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61699" y="1908659"/>
            <a:ext cx="4266565" cy="2282825"/>
          </a:xfrm>
          <a:prstGeom prst="rect">
            <a:avLst/>
          </a:prstGeom>
        </p:spPr>
        <p:txBody>
          <a:bodyPr vert="horz" wrap="square" lIns="0" tIns="12700" rIns="0" bIns="0" rtlCol="0">
            <a:spAutoFit/>
          </a:bodyPr>
          <a:lstStyle/>
          <a:p>
            <a:pPr marL="12700" marR="5080">
              <a:lnSpc>
                <a:spcPct val="114599"/>
              </a:lnSpc>
              <a:spcBef>
                <a:spcPts val="100"/>
              </a:spcBef>
            </a:pPr>
            <a:r>
              <a:rPr sz="2400" spc="-15" dirty="0">
                <a:latin typeface="Noto Sans"/>
                <a:cs typeface="Noto Sans"/>
              </a:rPr>
              <a:t>Head to </a:t>
            </a:r>
            <a:r>
              <a:rPr sz="2400" b="1" spc="-20" dirty="0">
                <a:solidFill>
                  <a:srgbClr val="5DA5E4"/>
                </a:solidFill>
                <a:latin typeface="Arial"/>
                <a:cs typeface="Arial"/>
              </a:rPr>
              <a:t>EchoSim.io </a:t>
            </a:r>
            <a:r>
              <a:rPr sz="2400" spc="-15" dirty="0">
                <a:latin typeface="Noto Sans"/>
                <a:cs typeface="Noto Sans"/>
              </a:rPr>
              <a:t>to </a:t>
            </a:r>
            <a:r>
              <a:rPr sz="2400" spc="-20" dirty="0">
                <a:latin typeface="Noto Sans"/>
                <a:cs typeface="Noto Sans"/>
              </a:rPr>
              <a:t>try </a:t>
            </a:r>
            <a:r>
              <a:rPr sz="2400" spc="-15" dirty="0">
                <a:latin typeface="Noto Sans"/>
                <a:cs typeface="Noto Sans"/>
              </a:rPr>
              <a:t>out  your </a:t>
            </a:r>
            <a:r>
              <a:rPr sz="2400" spc="-20" dirty="0">
                <a:latin typeface="Noto Sans"/>
                <a:cs typeface="Noto Sans"/>
              </a:rPr>
              <a:t>fact.</a:t>
            </a:r>
            <a:endParaRPr sz="2400" dirty="0">
              <a:latin typeface="Noto Sans"/>
              <a:cs typeface="Noto Sans"/>
            </a:endParaRPr>
          </a:p>
          <a:p>
            <a:pPr>
              <a:lnSpc>
                <a:spcPct val="100000"/>
              </a:lnSpc>
              <a:spcBef>
                <a:spcPts val="30"/>
              </a:spcBef>
            </a:pPr>
            <a:endParaRPr sz="3950" dirty="0">
              <a:latin typeface="Times New Roman"/>
              <a:cs typeface="Times New Roman"/>
            </a:endParaRPr>
          </a:p>
          <a:p>
            <a:pPr marL="1681480" marR="87630" indent="-1422400">
              <a:lnSpc>
                <a:spcPct val="114599"/>
              </a:lnSpc>
            </a:pPr>
            <a:r>
              <a:rPr sz="2400" i="1" spc="-65" dirty="0">
                <a:latin typeface="Arial"/>
                <a:cs typeface="Arial"/>
              </a:rPr>
              <a:t>“Alexa, </a:t>
            </a:r>
            <a:r>
              <a:rPr sz="2400" i="1" spc="-15" dirty="0">
                <a:latin typeface="Arial"/>
                <a:cs typeface="Arial"/>
              </a:rPr>
              <a:t>open </a:t>
            </a:r>
            <a:r>
              <a:rPr sz="2400" i="1" spc="-40" dirty="0">
                <a:latin typeface="Arial"/>
                <a:cs typeface="Arial"/>
              </a:rPr>
              <a:t>[Your </a:t>
            </a:r>
            <a:r>
              <a:rPr sz="2400" i="1" spc="5" dirty="0">
                <a:latin typeface="Arial"/>
                <a:cs typeface="Arial"/>
              </a:rPr>
              <a:t>Invocation  </a:t>
            </a:r>
            <a:r>
              <a:rPr sz="2400" i="1" spc="-20" dirty="0">
                <a:latin typeface="Arial"/>
                <a:cs typeface="Arial"/>
              </a:rPr>
              <a:t>Name].”</a:t>
            </a:r>
            <a:endParaRPr sz="2400" dirty="0">
              <a:latin typeface="Arial"/>
              <a:cs typeface="Arial"/>
            </a:endParaRPr>
          </a:p>
        </p:txBody>
      </p:sp>
      <p:sp>
        <p:nvSpPr>
          <p:cNvPr id="8" name="object 8"/>
          <p:cNvSpPr txBox="1"/>
          <p:nvPr/>
        </p:nvSpPr>
        <p:spPr>
          <a:xfrm>
            <a:off x="261699" y="5356207"/>
            <a:ext cx="5501640" cy="863600"/>
          </a:xfrm>
          <a:prstGeom prst="rect">
            <a:avLst/>
          </a:prstGeom>
        </p:spPr>
        <p:txBody>
          <a:bodyPr vert="horz" wrap="square" lIns="0" tIns="12700" rIns="0" bIns="0" rtlCol="0">
            <a:spAutoFit/>
          </a:bodyPr>
          <a:lstStyle/>
          <a:p>
            <a:pPr marL="12700" marR="5080">
              <a:lnSpc>
                <a:spcPct val="114599"/>
              </a:lnSpc>
              <a:spcBef>
                <a:spcPts val="100"/>
              </a:spcBef>
            </a:pPr>
            <a:r>
              <a:rPr sz="2400" spc="-85" dirty="0">
                <a:latin typeface="Noto Sans"/>
                <a:cs typeface="Noto Sans"/>
              </a:rPr>
              <a:t>If </a:t>
            </a:r>
            <a:r>
              <a:rPr sz="2400" spc="-15" dirty="0">
                <a:latin typeface="Noto Sans"/>
                <a:cs typeface="Noto Sans"/>
              </a:rPr>
              <a:t>you </a:t>
            </a:r>
            <a:r>
              <a:rPr sz="2400" spc="-20" dirty="0">
                <a:latin typeface="Noto Sans"/>
                <a:cs typeface="Noto Sans"/>
              </a:rPr>
              <a:t>want </a:t>
            </a:r>
            <a:r>
              <a:rPr sz="2400" spc="-15" dirty="0">
                <a:latin typeface="Noto Sans"/>
                <a:cs typeface="Noto Sans"/>
              </a:rPr>
              <a:t>to </a:t>
            </a:r>
            <a:r>
              <a:rPr sz="2400" spc="-20" dirty="0">
                <a:latin typeface="Noto Sans"/>
                <a:cs typeface="Noto Sans"/>
              </a:rPr>
              <a:t>try </a:t>
            </a:r>
            <a:r>
              <a:rPr sz="2400" spc="-15" dirty="0">
                <a:latin typeface="Noto Sans"/>
                <a:cs typeface="Noto Sans"/>
              </a:rPr>
              <a:t>your </a:t>
            </a:r>
            <a:r>
              <a:rPr sz="2400" spc="-20" dirty="0">
                <a:latin typeface="Noto Sans"/>
                <a:cs typeface="Noto Sans"/>
              </a:rPr>
              <a:t>skill </a:t>
            </a:r>
            <a:r>
              <a:rPr sz="2400" spc="-10" dirty="0">
                <a:latin typeface="Noto Sans"/>
                <a:cs typeface="Noto Sans"/>
              </a:rPr>
              <a:t>on </a:t>
            </a:r>
            <a:r>
              <a:rPr sz="2400" spc="-15" dirty="0">
                <a:latin typeface="Noto Sans"/>
                <a:cs typeface="Noto Sans"/>
              </a:rPr>
              <a:t>an </a:t>
            </a:r>
            <a:r>
              <a:rPr sz="2400" spc="-20" dirty="0">
                <a:latin typeface="Noto Sans"/>
                <a:cs typeface="Noto Sans"/>
              </a:rPr>
              <a:t>Alexa  </a:t>
            </a:r>
            <a:r>
              <a:rPr sz="2400" spc="-10" dirty="0">
                <a:latin typeface="Noto Sans"/>
                <a:cs typeface="Noto Sans"/>
              </a:rPr>
              <a:t>Device, </a:t>
            </a:r>
            <a:r>
              <a:rPr sz="2400" spc="-15" dirty="0">
                <a:latin typeface="Noto Sans"/>
                <a:cs typeface="Noto Sans"/>
              </a:rPr>
              <a:t>pair </a:t>
            </a:r>
            <a:r>
              <a:rPr sz="2400" spc="-20" dirty="0">
                <a:latin typeface="Noto Sans"/>
                <a:cs typeface="Noto Sans"/>
              </a:rPr>
              <a:t>it with </a:t>
            </a:r>
            <a:r>
              <a:rPr sz="2400" spc="-15" dirty="0">
                <a:latin typeface="Noto Sans"/>
                <a:cs typeface="Noto Sans"/>
              </a:rPr>
              <a:t>your account</a:t>
            </a:r>
            <a:r>
              <a:rPr sz="2400" spc="-5" dirty="0">
                <a:latin typeface="Noto Sans"/>
                <a:cs typeface="Noto Sans"/>
              </a:rPr>
              <a:t> </a:t>
            </a:r>
            <a:r>
              <a:rPr sz="2400" spc="-65" dirty="0">
                <a:latin typeface="Noto Sans"/>
                <a:cs typeface="Noto Sans"/>
              </a:rPr>
              <a:t>first!</a:t>
            </a:r>
            <a:endParaRPr sz="2400">
              <a:latin typeface="Noto Sans"/>
              <a:cs typeface="Noto Sans"/>
            </a:endParaRPr>
          </a:p>
        </p:txBody>
      </p:sp>
    </p:spTree>
    <p:extLst>
      <p:ext uri="{BB962C8B-B14F-4D97-AF65-F5344CB8AC3E}">
        <p14:creationId xmlns:p14="http://schemas.microsoft.com/office/powerpoint/2010/main" val="2250511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89816" y="332204"/>
            <a:ext cx="6035040" cy="351378"/>
          </a:xfrm>
          <a:prstGeom prst="rect">
            <a:avLst/>
          </a:prstGeom>
        </p:spPr>
        <p:txBody>
          <a:bodyPr vert="horz" wrap="square" lIns="0" tIns="12700" rIns="0" bIns="0" rtlCol="0">
            <a:spAutoFit/>
          </a:bodyPr>
          <a:lstStyle/>
          <a:p>
            <a:pPr marL="12700">
              <a:lnSpc>
                <a:spcPct val="100000"/>
              </a:lnSpc>
              <a:spcBef>
                <a:spcPts val="100"/>
              </a:spcBef>
            </a:pPr>
            <a:r>
              <a:rPr spc="65" dirty="0"/>
              <a:t>Troubleshooting Your</a:t>
            </a:r>
            <a:r>
              <a:rPr spc="-245" dirty="0"/>
              <a:t> </a:t>
            </a:r>
            <a:r>
              <a:rPr spc="15" dirty="0"/>
              <a:t>Skill</a:t>
            </a:r>
            <a:endParaRPr dirty="0"/>
          </a:p>
        </p:txBody>
      </p:sp>
      <p:sp>
        <p:nvSpPr>
          <p:cNvPr id="4" name="object 4"/>
          <p:cNvSpPr txBox="1"/>
          <p:nvPr/>
        </p:nvSpPr>
        <p:spPr>
          <a:xfrm>
            <a:off x="569673" y="1758587"/>
            <a:ext cx="7874000" cy="3398366"/>
          </a:xfrm>
          <a:prstGeom prst="rect">
            <a:avLst/>
          </a:prstGeom>
        </p:spPr>
        <p:txBody>
          <a:bodyPr vert="horz" wrap="square" lIns="0" tIns="12700" rIns="0" bIns="0" rtlCol="0">
            <a:spAutoFit/>
          </a:bodyPr>
          <a:lstStyle/>
          <a:p>
            <a:pPr marL="12700">
              <a:lnSpc>
                <a:spcPct val="100000"/>
              </a:lnSpc>
              <a:spcBef>
                <a:spcPts val="100"/>
              </a:spcBef>
            </a:pPr>
            <a:r>
              <a:rPr sz="2000" b="1" spc="-70" dirty="0">
                <a:latin typeface="Noto Sans"/>
                <a:cs typeface="Noto Sans"/>
              </a:rPr>
              <a:t>If </a:t>
            </a:r>
            <a:r>
              <a:rPr sz="2000" b="1" spc="-15" dirty="0">
                <a:latin typeface="Noto Sans"/>
                <a:cs typeface="Noto Sans"/>
              </a:rPr>
              <a:t>you </a:t>
            </a:r>
            <a:r>
              <a:rPr sz="2000" b="1" spc="-50" dirty="0">
                <a:latin typeface="Noto Sans"/>
                <a:cs typeface="Noto Sans"/>
              </a:rPr>
              <a:t>aren't </a:t>
            </a:r>
            <a:r>
              <a:rPr sz="2000" b="1" spc="-55" dirty="0">
                <a:latin typeface="Noto Sans"/>
                <a:cs typeface="Noto Sans"/>
              </a:rPr>
              <a:t>getting </a:t>
            </a:r>
            <a:r>
              <a:rPr sz="2000" b="1" spc="-10" dirty="0">
                <a:latin typeface="Noto Sans"/>
                <a:cs typeface="Noto Sans"/>
              </a:rPr>
              <a:t>a </a:t>
            </a:r>
            <a:r>
              <a:rPr sz="2000" b="1" spc="-15" dirty="0">
                <a:latin typeface="Noto Sans"/>
                <a:cs typeface="Noto Sans"/>
              </a:rPr>
              <a:t>valid response, check the</a:t>
            </a:r>
            <a:r>
              <a:rPr sz="2000" b="1" spc="210" dirty="0">
                <a:latin typeface="Noto Sans"/>
                <a:cs typeface="Noto Sans"/>
              </a:rPr>
              <a:t> </a:t>
            </a:r>
            <a:r>
              <a:rPr sz="2000" b="1" spc="-35" dirty="0">
                <a:latin typeface="Noto Sans"/>
                <a:cs typeface="Noto Sans"/>
              </a:rPr>
              <a:t>following:</a:t>
            </a:r>
            <a:endParaRPr sz="2000" b="1" dirty="0">
              <a:latin typeface="Noto Sans"/>
              <a:cs typeface="Noto Sans"/>
            </a:endParaRPr>
          </a:p>
          <a:p>
            <a:pPr>
              <a:lnSpc>
                <a:spcPct val="100000"/>
              </a:lnSpc>
              <a:spcBef>
                <a:spcPts val="35"/>
              </a:spcBef>
            </a:pPr>
            <a:endParaRPr sz="2000" dirty="0">
              <a:latin typeface="Times New Roman"/>
              <a:cs typeface="Times New Roman"/>
            </a:endParaRPr>
          </a:p>
          <a:p>
            <a:pPr marL="927100" marR="433070" indent="-446405">
              <a:lnSpc>
                <a:spcPct val="150000"/>
              </a:lnSpc>
              <a:buFont typeface="Arial"/>
              <a:buAutoNum type="arabicPeriod"/>
              <a:tabLst>
                <a:tab pos="926465" algn="l"/>
                <a:tab pos="927100" algn="l"/>
              </a:tabLst>
            </a:pPr>
            <a:r>
              <a:rPr sz="2000" spc="-5" dirty="0">
                <a:latin typeface="Noto Sans"/>
                <a:cs typeface="Noto Sans"/>
              </a:rPr>
              <a:t>Do </a:t>
            </a:r>
            <a:r>
              <a:rPr sz="2000" spc="-15" dirty="0">
                <a:latin typeface="Noto Sans"/>
                <a:cs typeface="Noto Sans"/>
              </a:rPr>
              <a:t>you have the </a:t>
            </a:r>
            <a:r>
              <a:rPr sz="2000" spc="-40" dirty="0">
                <a:latin typeface="Noto Sans"/>
                <a:cs typeface="Noto Sans"/>
              </a:rPr>
              <a:t>right </a:t>
            </a:r>
            <a:r>
              <a:rPr sz="2000" spc="-15" dirty="0">
                <a:latin typeface="Noto Sans"/>
                <a:cs typeface="Noto Sans"/>
              </a:rPr>
              <a:t>ARN </a:t>
            </a:r>
            <a:r>
              <a:rPr sz="2000" spc="-10" dirty="0">
                <a:latin typeface="Noto Sans"/>
                <a:cs typeface="Noto Sans"/>
              </a:rPr>
              <a:t>copied </a:t>
            </a:r>
            <a:r>
              <a:rPr sz="2000" spc="-15" dirty="0">
                <a:latin typeface="Noto Sans"/>
                <a:cs typeface="Noto Sans"/>
              </a:rPr>
              <a:t>from your </a:t>
            </a:r>
            <a:r>
              <a:rPr sz="2000" spc="-10" dirty="0">
                <a:latin typeface="Noto Sans"/>
                <a:cs typeface="Noto Sans"/>
              </a:rPr>
              <a:t>Developer  </a:t>
            </a:r>
            <a:r>
              <a:rPr sz="2000" spc="-25" dirty="0">
                <a:latin typeface="Noto Sans"/>
                <a:cs typeface="Noto Sans"/>
              </a:rPr>
              <a:t>Portal/Skill </a:t>
            </a:r>
            <a:r>
              <a:rPr sz="2000" spc="-15" dirty="0">
                <a:latin typeface="Noto Sans"/>
                <a:cs typeface="Noto Sans"/>
              </a:rPr>
              <a:t>into your your Lambda</a:t>
            </a:r>
            <a:r>
              <a:rPr sz="2000" spc="25" dirty="0">
                <a:latin typeface="Noto Sans"/>
                <a:cs typeface="Noto Sans"/>
              </a:rPr>
              <a:t> </a:t>
            </a:r>
            <a:r>
              <a:rPr sz="2000" spc="-35" dirty="0">
                <a:latin typeface="Noto Sans"/>
                <a:cs typeface="Noto Sans"/>
              </a:rPr>
              <a:t>function?</a:t>
            </a:r>
            <a:endParaRPr sz="2000" dirty="0">
              <a:latin typeface="Noto Sans"/>
              <a:cs typeface="Noto Sans"/>
            </a:endParaRPr>
          </a:p>
          <a:p>
            <a:pPr marL="927100" indent="-446405">
              <a:lnSpc>
                <a:spcPct val="100000"/>
              </a:lnSpc>
              <a:spcBef>
                <a:spcPts val="1200"/>
              </a:spcBef>
              <a:buFont typeface="Arial"/>
              <a:buAutoNum type="arabicPeriod"/>
              <a:tabLst>
                <a:tab pos="926465" algn="l"/>
                <a:tab pos="927100" algn="l"/>
              </a:tabLst>
            </a:pPr>
            <a:r>
              <a:rPr sz="2000" spc="-15" dirty="0">
                <a:latin typeface="Noto Sans"/>
                <a:cs typeface="Noto Sans"/>
              </a:rPr>
              <a:t>Are you </a:t>
            </a:r>
            <a:r>
              <a:rPr sz="2000" spc="-35" dirty="0">
                <a:latin typeface="Noto Sans"/>
                <a:cs typeface="Noto Sans"/>
              </a:rPr>
              <a:t>calling </a:t>
            </a:r>
            <a:r>
              <a:rPr sz="2000" spc="-15" dirty="0">
                <a:latin typeface="Noto Sans"/>
                <a:cs typeface="Noto Sans"/>
              </a:rPr>
              <a:t>the </a:t>
            </a:r>
            <a:r>
              <a:rPr sz="2000" spc="-40" dirty="0">
                <a:latin typeface="Noto Sans"/>
                <a:cs typeface="Noto Sans"/>
              </a:rPr>
              <a:t>right </a:t>
            </a:r>
            <a:r>
              <a:rPr sz="2000" spc="-15" dirty="0">
                <a:latin typeface="Noto Sans"/>
                <a:cs typeface="Noto Sans"/>
              </a:rPr>
              <a:t>invocation</a:t>
            </a:r>
            <a:r>
              <a:rPr sz="2000" spc="75" dirty="0">
                <a:latin typeface="Noto Sans"/>
                <a:cs typeface="Noto Sans"/>
              </a:rPr>
              <a:t> </a:t>
            </a:r>
            <a:r>
              <a:rPr sz="2000" spc="-50" dirty="0">
                <a:latin typeface="Noto Sans"/>
                <a:cs typeface="Noto Sans"/>
              </a:rPr>
              <a:t>name?</a:t>
            </a:r>
            <a:endParaRPr sz="2000" dirty="0">
              <a:latin typeface="Noto Sans"/>
              <a:cs typeface="Noto Sans"/>
            </a:endParaRPr>
          </a:p>
          <a:p>
            <a:pPr marL="927100" indent="-446405">
              <a:lnSpc>
                <a:spcPct val="100000"/>
              </a:lnSpc>
              <a:spcBef>
                <a:spcPts val="1200"/>
              </a:spcBef>
              <a:buFont typeface="Arial"/>
              <a:buAutoNum type="arabicPeriod"/>
              <a:tabLst>
                <a:tab pos="926465" algn="l"/>
                <a:tab pos="927100" algn="l"/>
              </a:tabLst>
            </a:pPr>
            <a:r>
              <a:rPr sz="2000" spc="-15" dirty="0">
                <a:latin typeface="Noto Sans"/>
                <a:cs typeface="Noto Sans"/>
              </a:rPr>
              <a:t>Are you </a:t>
            </a:r>
            <a:r>
              <a:rPr sz="2000" spc="-35" dirty="0">
                <a:latin typeface="Noto Sans"/>
                <a:cs typeface="Noto Sans"/>
              </a:rPr>
              <a:t>saying </a:t>
            </a:r>
            <a:r>
              <a:rPr sz="2000" spc="-15" dirty="0">
                <a:latin typeface="Noto Sans"/>
                <a:cs typeface="Noto Sans"/>
              </a:rPr>
              <a:t>launch, start </a:t>
            </a:r>
            <a:r>
              <a:rPr sz="2000" spc="-10" dirty="0">
                <a:latin typeface="Noto Sans"/>
                <a:cs typeface="Noto Sans"/>
              </a:rPr>
              <a:t>or</a:t>
            </a:r>
            <a:r>
              <a:rPr sz="2000" spc="45" dirty="0">
                <a:latin typeface="Noto Sans"/>
                <a:cs typeface="Noto Sans"/>
              </a:rPr>
              <a:t> </a:t>
            </a:r>
            <a:r>
              <a:rPr sz="2000" spc="-40" dirty="0">
                <a:latin typeface="Noto Sans"/>
                <a:cs typeface="Noto Sans"/>
              </a:rPr>
              <a:t>open?</a:t>
            </a:r>
            <a:endParaRPr sz="2000" dirty="0">
              <a:latin typeface="Noto Sans"/>
              <a:cs typeface="Noto Sans"/>
            </a:endParaRPr>
          </a:p>
          <a:p>
            <a:pPr marL="927100" marR="5080" indent="-446405">
              <a:lnSpc>
                <a:spcPct val="150000"/>
              </a:lnSpc>
              <a:buFont typeface="Arial"/>
              <a:buAutoNum type="arabicPeriod"/>
              <a:tabLst>
                <a:tab pos="926465" algn="l"/>
                <a:tab pos="927100" algn="l"/>
              </a:tabLst>
            </a:pPr>
            <a:r>
              <a:rPr sz="2000" spc="-15" dirty="0">
                <a:latin typeface="Noto Sans"/>
                <a:cs typeface="Noto Sans"/>
              </a:rPr>
              <a:t>Are you sure you have </a:t>
            </a:r>
            <a:r>
              <a:rPr sz="2000" spc="-10" dirty="0">
                <a:latin typeface="Noto Sans"/>
                <a:cs typeface="Noto Sans"/>
              </a:rPr>
              <a:t>no other </a:t>
            </a:r>
            <a:r>
              <a:rPr sz="2000" spc="-15" dirty="0">
                <a:latin typeface="Noto Sans"/>
                <a:cs typeface="Noto Sans"/>
              </a:rPr>
              <a:t>skills in your accounts </a:t>
            </a:r>
            <a:r>
              <a:rPr sz="2000" spc="-20" dirty="0">
                <a:latin typeface="Noto Sans"/>
                <a:cs typeface="Noto Sans"/>
              </a:rPr>
              <a:t>with  </a:t>
            </a:r>
            <a:r>
              <a:rPr sz="2000" spc="-15" dirty="0">
                <a:latin typeface="Noto Sans"/>
                <a:cs typeface="Noto Sans"/>
              </a:rPr>
              <a:t>the same invocation</a:t>
            </a:r>
            <a:r>
              <a:rPr sz="2000" spc="5" dirty="0">
                <a:latin typeface="Noto Sans"/>
                <a:cs typeface="Noto Sans"/>
              </a:rPr>
              <a:t> </a:t>
            </a:r>
            <a:r>
              <a:rPr sz="2000" spc="-50" dirty="0">
                <a:latin typeface="Noto Sans"/>
                <a:cs typeface="Noto Sans"/>
              </a:rPr>
              <a:t>name?</a:t>
            </a:r>
            <a:endParaRPr sz="2000" dirty="0">
              <a:latin typeface="Noto Sans"/>
              <a:cs typeface="Noto Sans"/>
            </a:endParaRPr>
          </a:p>
        </p:txBody>
      </p:sp>
    </p:spTree>
    <p:extLst>
      <p:ext uri="{BB962C8B-B14F-4D97-AF65-F5344CB8AC3E}">
        <p14:creationId xmlns:p14="http://schemas.microsoft.com/office/powerpoint/2010/main" val="40636509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smtClean="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65048" y="1776001"/>
            <a:ext cx="6408707"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pPr>
              <a:lnSpc>
                <a:spcPct val="100000"/>
              </a:lnSpc>
            </a:pPr>
            <a:r>
              <a:rPr lang="en-US" sz="2800" b="1" dirty="0" smtClean="0">
                <a:solidFill>
                  <a:schemeClr val="bg1"/>
                </a:solidFill>
              </a:rPr>
              <a:t>Chapter </a:t>
            </a:r>
            <a:r>
              <a:rPr lang="en-US" sz="2800" b="1" dirty="0">
                <a:solidFill>
                  <a:schemeClr val="bg1"/>
                </a:solidFill>
              </a:rPr>
              <a:t>5</a:t>
            </a:r>
            <a:r>
              <a:rPr lang="en-US" sz="2800" b="1" dirty="0" smtClean="0">
                <a:solidFill>
                  <a:schemeClr val="bg1"/>
                </a:solidFill>
              </a:rPr>
              <a:t>:</a:t>
            </a:r>
            <a:br>
              <a:rPr lang="en-US" sz="2800" b="1" dirty="0" smtClean="0">
                <a:solidFill>
                  <a:schemeClr val="bg1"/>
                </a:solidFill>
              </a:rPr>
            </a:br>
            <a:r>
              <a:rPr lang="en-US" sz="4800" b="1" dirty="0" smtClean="0">
                <a:solidFill>
                  <a:schemeClr val="bg1"/>
                </a:solidFill>
                <a:latin typeface="Ubuntu" panose="020B0504030602030204" pitchFamily="34" charset="0"/>
              </a:rPr>
              <a:t>Review</a:t>
            </a:r>
            <a:endParaRPr lang="en-US" sz="4800" b="1" dirty="0">
              <a:solidFill>
                <a:schemeClr val="bg1"/>
              </a:solidFill>
              <a:latin typeface="Ubuntu" panose="020B0504030602030204" pitchFamily="34" charset="0"/>
            </a:endParaRPr>
          </a:p>
        </p:txBody>
      </p:sp>
    </p:spTree>
    <p:extLst>
      <p:ext uri="{BB962C8B-B14F-4D97-AF65-F5344CB8AC3E}">
        <p14:creationId xmlns:p14="http://schemas.microsoft.com/office/powerpoint/2010/main" val="13392835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041602-5E47-4489-A67F-DFC2EBBF5D80}"/>
              </a:ext>
            </a:extLst>
          </p:cNvPr>
          <p:cNvSpPr txBox="1">
            <a:spLocks/>
          </p:cNvSpPr>
          <p:nvPr/>
        </p:nvSpPr>
        <p:spPr>
          <a:xfrm>
            <a:off x="305991" y="1160860"/>
            <a:ext cx="7398357" cy="6477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sp>
        <p:nvSpPr>
          <p:cNvPr id="5"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smtClean="0"/>
              <a:t>What Will You Learn Today</a:t>
            </a:r>
            <a:endParaRPr lang="en-US" sz="2400" dirty="0"/>
          </a:p>
        </p:txBody>
      </p:sp>
      <p:sp>
        <p:nvSpPr>
          <p:cNvPr id="7" name="Shape 94"/>
          <p:cNvSpPr/>
          <p:nvPr/>
        </p:nvSpPr>
        <p:spPr>
          <a:xfrm>
            <a:off x="1118475" y="2246975"/>
            <a:ext cx="555900" cy="555900"/>
          </a:xfrm>
          <a:prstGeom prst="ellipse">
            <a:avLst/>
          </a:prstGeom>
          <a:solidFill>
            <a:srgbClr val="6964D1"/>
          </a:solidFill>
          <a:ln>
            <a:noFill/>
          </a:ln>
        </p:spPr>
        <p:txBody>
          <a:bodyPr lIns="91425" tIns="91425" rIns="91425" bIns="91425" anchor="ctr" anchorCtr="0">
            <a:noAutofit/>
          </a:bodyPr>
          <a:lstStyle/>
          <a:p>
            <a:pPr lvl="0" algn="ctr" rtl="0">
              <a:spcBef>
                <a:spcPts val="0"/>
              </a:spcBef>
              <a:buNone/>
            </a:pPr>
            <a:r>
              <a:rPr lang="en" sz="2600">
                <a:solidFill>
                  <a:schemeClr val="bg1"/>
                </a:solidFill>
                <a:latin typeface="Calibri" panose="020F0502020204030204" pitchFamily="34" charset="0"/>
                <a:ea typeface="Open Sans ExtraBold"/>
                <a:cs typeface="Calibri" panose="020F0502020204030204" pitchFamily="34" charset="0"/>
                <a:sym typeface="Open Sans ExtraBold"/>
              </a:rPr>
              <a:t>1</a:t>
            </a:r>
          </a:p>
        </p:txBody>
      </p:sp>
      <p:sp>
        <p:nvSpPr>
          <p:cNvPr id="8" name="Shape 95"/>
          <p:cNvSpPr/>
          <p:nvPr/>
        </p:nvSpPr>
        <p:spPr>
          <a:xfrm>
            <a:off x="1118475" y="3532202"/>
            <a:ext cx="555900" cy="555900"/>
          </a:xfrm>
          <a:prstGeom prst="ellipse">
            <a:avLst/>
          </a:prstGeom>
          <a:solidFill>
            <a:srgbClr val="6964D1"/>
          </a:solidFill>
          <a:ln>
            <a:noFill/>
          </a:ln>
        </p:spPr>
        <p:txBody>
          <a:bodyPr lIns="91425" tIns="91425" rIns="91425" bIns="91425" anchor="ctr" anchorCtr="0">
            <a:noAutofit/>
          </a:bodyPr>
          <a:lstStyle/>
          <a:p>
            <a:pPr lvl="0" algn="ctr" rtl="0">
              <a:spcBef>
                <a:spcPts val="0"/>
              </a:spcBef>
              <a:buNone/>
            </a:pPr>
            <a:r>
              <a:rPr lang="en" sz="2600">
                <a:solidFill>
                  <a:schemeClr val="bg1"/>
                </a:solidFill>
                <a:latin typeface="Calibri" panose="020F0502020204030204" pitchFamily="34" charset="0"/>
                <a:ea typeface="Open Sans ExtraBold"/>
                <a:cs typeface="Calibri" panose="020F0502020204030204" pitchFamily="34" charset="0"/>
                <a:sym typeface="Open Sans ExtraBold"/>
              </a:rPr>
              <a:t>2</a:t>
            </a:r>
          </a:p>
        </p:txBody>
      </p:sp>
      <p:sp>
        <p:nvSpPr>
          <p:cNvPr id="9" name="Shape 96"/>
          <p:cNvSpPr/>
          <p:nvPr/>
        </p:nvSpPr>
        <p:spPr>
          <a:xfrm>
            <a:off x="1118475" y="4817425"/>
            <a:ext cx="555900" cy="555900"/>
          </a:xfrm>
          <a:prstGeom prst="ellipse">
            <a:avLst/>
          </a:prstGeom>
          <a:solidFill>
            <a:srgbClr val="6964D1"/>
          </a:solidFill>
          <a:ln>
            <a:noFill/>
          </a:ln>
        </p:spPr>
        <p:txBody>
          <a:bodyPr lIns="91425" tIns="91425" rIns="91425" bIns="91425" anchor="ctr" anchorCtr="0">
            <a:noAutofit/>
          </a:bodyPr>
          <a:lstStyle/>
          <a:p>
            <a:pPr lvl="0" algn="ctr" rtl="0">
              <a:spcBef>
                <a:spcPts val="0"/>
              </a:spcBef>
              <a:buNone/>
            </a:pPr>
            <a:r>
              <a:rPr lang="en" sz="2600">
                <a:solidFill>
                  <a:schemeClr val="bg1"/>
                </a:solidFill>
                <a:latin typeface="Calibri" panose="020F0502020204030204" pitchFamily="34" charset="0"/>
                <a:ea typeface="Open Sans ExtraBold"/>
                <a:cs typeface="Calibri" panose="020F0502020204030204" pitchFamily="34" charset="0"/>
                <a:sym typeface="Open Sans ExtraBold"/>
              </a:rPr>
              <a:t>3</a:t>
            </a:r>
          </a:p>
        </p:txBody>
      </p:sp>
      <p:sp>
        <p:nvSpPr>
          <p:cNvPr id="10" name="Shape 97"/>
          <p:cNvSpPr txBox="1"/>
          <p:nvPr/>
        </p:nvSpPr>
        <p:spPr>
          <a:xfrm>
            <a:off x="1956525" y="2110225"/>
            <a:ext cx="6069000" cy="752400"/>
          </a:xfrm>
          <a:prstGeom prst="rect">
            <a:avLst/>
          </a:prstGeom>
          <a:noFill/>
          <a:ln>
            <a:noFill/>
          </a:ln>
        </p:spPr>
        <p:txBody>
          <a:bodyPr lIns="91425" tIns="91425" rIns="91425" bIns="91425" anchor="ctr" anchorCtr="0">
            <a:noAutofit/>
          </a:bodyPr>
          <a:lstStyle/>
          <a:p>
            <a:pPr lvl="0" rtl="0">
              <a:spcBef>
                <a:spcPts val="0"/>
              </a:spcBef>
              <a:buNone/>
            </a:pPr>
            <a:r>
              <a:rPr lang="en" sz="2000" dirty="0">
                <a:solidFill>
                  <a:srgbClr val="353535"/>
                </a:solidFill>
                <a:latin typeface="+mj-lt"/>
                <a:ea typeface="Open Sans"/>
                <a:cs typeface="Calibri" panose="020F0502020204030204" pitchFamily="34" charset="0"/>
                <a:sym typeface="Open Sans"/>
              </a:rPr>
              <a:t>Understand Voice User Interfaces &amp; what you can build using them.</a:t>
            </a:r>
          </a:p>
        </p:txBody>
      </p:sp>
      <p:sp>
        <p:nvSpPr>
          <p:cNvPr id="11" name="Shape 98"/>
          <p:cNvSpPr txBox="1"/>
          <p:nvPr/>
        </p:nvSpPr>
        <p:spPr>
          <a:xfrm>
            <a:off x="1956525" y="3433952"/>
            <a:ext cx="6069000" cy="752400"/>
          </a:xfrm>
          <a:prstGeom prst="rect">
            <a:avLst/>
          </a:prstGeom>
          <a:noFill/>
          <a:ln>
            <a:noFill/>
          </a:ln>
        </p:spPr>
        <p:txBody>
          <a:bodyPr lIns="91425" tIns="91425" rIns="91425" bIns="91425" anchor="ctr" anchorCtr="0">
            <a:noAutofit/>
          </a:bodyPr>
          <a:lstStyle/>
          <a:p>
            <a:pPr lvl="0" rtl="0">
              <a:spcBef>
                <a:spcPts val="0"/>
              </a:spcBef>
              <a:buNone/>
            </a:pPr>
            <a:r>
              <a:rPr lang="en" sz="2000">
                <a:solidFill>
                  <a:srgbClr val="353535"/>
                </a:solidFill>
                <a:latin typeface="+mj-lt"/>
                <a:ea typeface="Open Sans"/>
                <a:cs typeface="Calibri" panose="020F0502020204030204" pitchFamily="34" charset="0"/>
                <a:sym typeface="Open Sans"/>
              </a:rPr>
              <a:t>Meet Alexa, an intelligent personal assistant developed by Amazon.</a:t>
            </a:r>
          </a:p>
        </p:txBody>
      </p:sp>
      <p:sp>
        <p:nvSpPr>
          <p:cNvPr id="12" name="Shape 99"/>
          <p:cNvSpPr txBox="1"/>
          <p:nvPr/>
        </p:nvSpPr>
        <p:spPr>
          <a:xfrm>
            <a:off x="1956525" y="4719175"/>
            <a:ext cx="6069000" cy="752400"/>
          </a:xfrm>
          <a:prstGeom prst="rect">
            <a:avLst/>
          </a:prstGeom>
          <a:noFill/>
          <a:ln>
            <a:noFill/>
          </a:ln>
        </p:spPr>
        <p:txBody>
          <a:bodyPr lIns="91425" tIns="91425" rIns="91425" bIns="91425" anchor="ctr" anchorCtr="0">
            <a:noAutofit/>
          </a:bodyPr>
          <a:lstStyle/>
          <a:p>
            <a:pPr lvl="0" rtl="0">
              <a:spcBef>
                <a:spcPts val="0"/>
              </a:spcBef>
              <a:buNone/>
            </a:pPr>
            <a:r>
              <a:rPr lang="en" sz="2000">
                <a:solidFill>
                  <a:srgbClr val="353535"/>
                </a:solidFill>
                <a:latin typeface="+mj-lt"/>
                <a:ea typeface="Open Sans"/>
                <a:cs typeface="Calibri" panose="020F0502020204030204" pitchFamily="34" charset="0"/>
                <a:sym typeface="Open Sans"/>
              </a:rPr>
              <a:t>Create your first voice powered app with Amazon Alexa.</a:t>
            </a:r>
          </a:p>
        </p:txBody>
      </p:sp>
    </p:spTree>
    <p:extLst>
      <p:ext uri="{BB962C8B-B14F-4D97-AF65-F5344CB8AC3E}">
        <p14:creationId xmlns:p14="http://schemas.microsoft.com/office/powerpoint/2010/main" val="32792809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p:nvPr/>
        </p:nvSpPr>
        <p:spPr>
          <a:xfrm>
            <a:off x="230160" y="-25343"/>
            <a:ext cx="8820900" cy="1028100"/>
          </a:xfrm>
          <a:prstGeom prst="rect">
            <a:avLst/>
          </a:prstGeom>
          <a:noFill/>
          <a:ln>
            <a:noFill/>
          </a:ln>
        </p:spPr>
        <p:txBody>
          <a:bodyPr lIns="91425" tIns="91425" rIns="91425" bIns="91425" anchor="ctr" anchorCtr="0">
            <a:noAutofit/>
          </a:bodyPr>
          <a:lstStyle/>
          <a:p>
            <a:pPr lvl="0" rtl="0">
              <a:spcBef>
                <a:spcPts val="0"/>
              </a:spcBef>
              <a:buNone/>
            </a:pPr>
            <a:r>
              <a:rPr lang="en" sz="2200" b="1" dirty="0">
                <a:solidFill>
                  <a:srgbClr val="6964D1"/>
                </a:solidFill>
                <a:latin typeface="+mj-lt"/>
                <a:ea typeface="Open Sans"/>
                <a:cs typeface="Open Sans"/>
                <a:sym typeface="Open Sans"/>
              </a:rPr>
              <a:t>Let’s recap quickly...</a:t>
            </a:r>
          </a:p>
        </p:txBody>
      </p:sp>
      <p:grpSp>
        <p:nvGrpSpPr>
          <p:cNvPr id="501" name="Shape 501"/>
          <p:cNvGrpSpPr/>
          <p:nvPr/>
        </p:nvGrpSpPr>
        <p:grpSpPr>
          <a:xfrm>
            <a:off x="430425" y="3053150"/>
            <a:ext cx="7907550" cy="752400"/>
            <a:chOff x="876675" y="2074250"/>
            <a:chExt cx="7907550" cy="752400"/>
          </a:xfrm>
        </p:grpSpPr>
        <p:sp>
          <p:nvSpPr>
            <p:cNvPr id="502" name="Shape 502"/>
            <p:cNvSpPr/>
            <p:nvPr/>
          </p:nvSpPr>
          <p:spPr>
            <a:xfrm>
              <a:off x="876675" y="2211000"/>
              <a:ext cx="555900" cy="555900"/>
            </a:xfrm>
            <a:prstGeom prst="ellipse">
              <a:avLst/>
            </a:prstGeom>
            <a:solidFill>
              <a:srgbClr val="6964D1"/>
            </a:solidFill>
            <a:ln>
              <a:noFill/>
            </a:ln>
          </p:spPr>
          <p:txBody>
            <a:bodyPr lIns="91425" tIns="91425" rIns="91425" bIns="91425" anchor="ctr" anchorCtr="0">
              <a:noAutofit/>
            </a:bodyPr>
            <a:lstStyle/>
            <a:p>
              <a:pPr lvl="0" algn="ctr" rtl="0">
                <a:spcBef>
                  <a:spcPts val="0"/>
                </a:spcBef>
                <a:buNone/>
              </a:pPr>
              <a:r>
                <a:rPr lang="en" sz="2400" dirty="0">
                  <a:solidFill>
                    <a:srgbClr val="EAEAEA"/>
                  </a:solidFill>
                  <a:latin typeface="+mj-lt"/>
                  <a:ea typeface="Open Sans ExtraBold"/>
                  <a:cs typeface="Open Sans ExtraBold"/>
                  <a:sym typeface="Open Sans ExtraBold"/>
                </a:rPr>
                <a:t>1</a:t>
              </a:r>
            </a:p>
          </p:txBody>
        </p:sp>
        <p:sp>
          <p:nvSpPr>
            <p:cNvPr id="503" name="Shape 503"/>
            <p:cNvSpPr txBox="1"/>
            <p:nvPr/>
          </p:nvSpPr>
          <p:spPr>
            <a:xfrm>
              <a:off x="1714725" y="2074250"/>
              <a:ext cx="7069500" cy="752400"/>
            </a:xfrm>
            <a:prstGeom prst="rect">
              <a:avLst/>
            </a:prstGeom>
            <a:noFill/>
            <a:ln>
              <a:noFill/>
            </a:ln>
          </p:spPr>
          <p:txBody>
            <a:bodyPr lIns="91425" tIns="91425" rIns="91425" bIns="91425" anchor="ctr" anchorCtr="0">
              <a:noAutofit/>
            </a:bodyPr>
            <a:lstStyle/>
            <a:p>
              <a:pPr lvl="0" rtl="0">
                <a:spcBef>
                  <a:spcPts val="0"/>
                </a:spcBef>
                <a:buNone/>
              </a:pPr>
              <a:r>
                <a:rPr lang="en" sz="2400" dirty="0">
                  <a:solidFill>
                    <a:srgbClr val="353535"/>
                  </a:solidFill>
                  <a:latin typeface="+mj-lt"/>
                  <a:ea typeface="Open Sans"/>
                  <a:cs typeface="Open Sans"/>
                  <a:sym typeface="Open Sans"/>
                </a:rPr>
                <a:t>Voice User Interfaces allow us to physically separate ourselves from devices.</a:t>
              </a:r>
            </a:p>
          </p:txBody>
        </p:sp>
      </p:grpSp>
      <p:grpSp>
        <p:nvGrpSpPr>
          <p:cNvPr id="504" name="Shape 504"/>
          <p:cNvGrpSpPr/>
          <p:nvPr/>
        </p:nvGrpSpPr>
        <p:grpSpPr>
          <a:xfrm>
            <a:off x="430425" y="4179575"/>
            <a:ext cx="8075850" cy="752400"/>
            <a:chOff x="876675" y="3397975"/>
            <a:chExt cx="8075850" cy="752400"/>
          </a:xfrm>
        </p:grpSpPr>
        <p:sp>
          <p:nvSpPr>
            <p:cNvPr id="505" name="Shape 505"/>
            <p:cNvSpPr/>
            <p:nvPr/>
          </p:nvSpPr>
          <p:spPr>
            <a:xfrm>
              <a:off x="876675" y="3496227"/>
              <a:ext cx="555900" cy="555900"/>
            </a:xfrm>
            <a:prstGeom prst="ellipse">
              <a:avLst/>
            </a:prstGeom>
            <a:solidFill>
              <a:srgbClr val="6964D1"/>
            </a:solidFill>
            <a:ln>
              <a:noFill/>
            </a:ln>
          </p:spPr>
          <p:txBody>
            <a:bodyPr lIns="91425" tIns="91425" rIns="91425" bIns="91425" anchor="ctr" anchorCtr="0">
              <a:noAutofit/>
            </a:bodyPr>
            <a:lstStyle/>
            <a:p>
              <a:pPr lvl="0" algn="ctr" rtl="0">
                <a:spcBef>
                  <a:spcPts val="0"/>
                </a:spcBef>
                <a:buNone/>
              </a:pPr>
              <a:r>
                <a:rPr lang="en" sz="2400" dirty="0">
                  <a:solidFill>
                    <a:srgbClr val="EAEAEA"/>
                  </a:solidFill>
                  <a:latin typeface="+mj-lt"/>
                  <a:ea typeface="Open Sans ExtraBold"/>
                  <a:cs typeface="Open Sans ExtraBold"/>
                  <a:sym typeface="Open Sans ExtraBold"/>
                </a:rPr>
                <a:t>2</a:t>
              </a:r>
            </a:p>
          </p:txBody>
        </p:sp>
        <p:sp>
          <p:nvSpPr>
            <p:cNvPr id="506" name="Shape 506"/>
            <p:cNvSpPr txBox="1"/>
            <p:nvPr/>
          </p:nvSpPr>
          <p:spPr>
            <a:xfrm>
              <a:off x="1714725" y="3397975"/>
              <a:ext cx="7237800" cy="752400"/>
            </a:xfrm>
            <a:prstGeom prst="rect">
              <a:avLst/>
            </a:prstGeom>
            <a:noFill/>
            <a:ln>
              <a:noFill/>
            </a:ln>
          </p:spPr>
          <p:txBody>
            <a:bodyPr lIns="91425" tIns="91425" rIns="91425" bIns="91425" anchor="ctr" anchorCtr="0">
              <a:noAutofit/>
            </a:bodyPr>
            <a:lstStyle/>
            <a:p>
              <a:pPr lvl="0" rtl="0">
                <a:spcBef>
                  <a:spcPts val="0"/>
                </a:spcBef>
                <a:buNone/>
              </a:pPr>
              <a:r>
                <a:rPr lang="en" sz="2400">
                  <a:solidFill>
                    <a:srgbClr val="353535"/>
                  </a:solidFill>
                  <a:latin typeface="+mj-lt"/>
                  <a:ea typeface="Open Sans"/>
                  <a:cs typeface="Open Sans"/>
                  <a:sym typeface="Open Sans"/>
                </a:rPr>
                <a:t>Amazon Alexa makes it easy for you to create apps (skills) that utilize Voice User Interfaces.</a:t>
              </a:r>
            </a:p>
          </p:txBody>
        </p:sp>
      </p:grpSp>
      <p:grpSp>
        <p:nvGrpSpPr>
          <p:cNvPr id="507" name="Shape 507"/>
          <p:cNvGrpSpPr/>
          <p:nvPr/>
        </p:nvGrpSpPr>
        <p:grpSpPr>
          <a:xfrm>
            <a:off x="430425" y="5306000"/>
            <a:ext cx="8283150" cy="752400"/>
            <a:chOff x="876675" y="4683200"/>
            <a:chExt cx="8283150" cy="752400"/>
          </a:xfrm>
        </p:grpSpPr>
        <p:sp>
          <p:nvSpPr>
            <p:cNvPr id="508" name="Shape 508"/>
            <p:cNvSpPr/>
            <p:nvPr/>
          </p:nvSpPr>
          <p:spPr>
            <a:xfrm>
              <a:off x="876675" y="4781450"/>
              <a:ext cx="555900" cy="555900"/>
            </a:xfrm>
            <a:prstGeom prst="ellipse">
              <a:avLst/>
            </a:prstGeom>
            <a:solidFill>
              <a:srgbClr val="6964D1"/>
            </a:solidFill>
            <a:ln>
              <a:noFill/>
            </a:ln>
          </p:spPr>
          <p:txBody>
            <a:bodyPr lIns="91425" tIns="91425" rIns="91425" bIns="91425" anchor="ctr" anchorCtr="0">
              <a:noAutofit/>
            </a:bodyPr>
            <a:lstStyle/>
            <a:p>
              <a:pPr lvl="0" algn="ctr" rtl="0">
                <a:spcBef>
                  <a:spcPts val="0"/>
                </a:spcBef>
                <a:buNone/>
              </a:pPr>
              <a:r>
                <a:rPr lang="en" sz="2400" dirty="0">
                  <a:solidFill>
                    <a:schemeClr val="bg1"/>
                  </a:solidFill>
                  <a:latin typeface="+mj-lt"/>
                  <a:ea typeface="Open Sans ExtraBold"/>
                  <a:cs typeface="Open Sans ExtraBold"/>
                  <a:sym typeface="Open Sans ExtraBold"/>
                </a:rPr>
                <a:t>3</a:t>
              </a:r>
            </a:p>
          </p:txBody>
        </p:sp>
        <p:sp>
          <p:nvSpPr>
            <p:cNvPr id="509" name="Shape 509"/>
            <p:cNvSpPr txBox="1"/>
            <p:nvPr/>
          </p:nvSpPr>
          <p:spPr>
            <a:xfrm>
              <a:off x="1714725" y="4683200"/>
              <a:ext cx="7445100" cy="752400"/>
            </a:xfrm>
            <a:prstGeom prst="rect">
              <a:avLst/>
            </a:prstGeom>
            <a:noFill/>
            <a:ln>
              <a:noFill/>
            </a:ln>
          </p:spPr>
          <p:txBody>
            <a:bodyPr lIns="91425" tIns="91425" rIns="91425" bIns="91425" anchor="ctr" anchorCtr="0">
              <a:noAutofit/>
            </a:bodyPr>
            <a:lstStyle/>
            <a:p>
              <a:pPr lvl="0" rtl="0">
                <a:spcBef>
                  <a:spcPts val="0"/>
                </a:spcBef>
                <a:buNone/>
              </a:pPr>
              <a:r>
                <a:rPr lang="en" sz="2400">
                  <a:solidFill>
                    <a:srgbClr val="353535"/>
                  </a:solidFill>
                  <a:latin typeface="+mj-lt"/>
                  <a:ea typeface="Open Sans"/>
                  <a:cs typeface="Open Sans"/>
                  <a:sym typeface="Open Sans"/>
                </a:rPr>
                <a:t>Alexa takes care of speech recognition and context so you can focus on making a great app.</a:t>
              </a:r>
            </a:p>
          </p:txBody>
        </p:sp>
      </p:grpSp>
      <p:sp>
        <p:nvSpPr>
          <p:cNvPr id="510" name="Shape 510"/>
          <p:cNvSpPr/>
          <p:nvPr/>
        </p:nvSpPr>
        <p:spPr>
          <a:xfrm>
            <a:off x="2714130" y="1470642"/>
            <a:ext cx="3686700" cy="838800"/>
          </a:xfrm>
          <a:prstGeom prst="rect">
            <a:avLst/>
          </a:prstGeom>
          <a:solidFill>
            <a:srgbClr val="FFFFFF"/>
          </a:solidFill>
          <a:ln w="76200" cap="flat" cmpd="sng">
            <a:solidFill>
              <a:srgbClr val="353535"/>
            </a:solidFill>
            <a:prstDash val="solid"/>
            <a:round/>
            <a:headEnd type="none" w="med" len="med"/>
            <a:tailEnd type="none" w="med" len="med"/>
          </a:ln>
        </p:spPr>
        <p:txBody>
          <a:bodyPr lIns="91425" tIns="91425" rIns="91425" bIns="91425" anchor="b" anchorCtr="0">
            <a:noAutofit/>
          </a:bodyPr>
          <a:lstStyle/>
          <a:p>
            <a:pPr lvl="0" rtl="0">
              <a:spcBef>
                <a:spcPts val="0"/>
              </a:spcBef>
              <a:buNone/>
            </a:pPr>
            <a:endParaRPr sz="2800" b="1">
              <a:solidFill>
                <a:srgbClr val="353535"/>
              </a:solidFill>
              <a:latin typeface="Open Sans"/>
              <a:ea typeface="Open Sans"/>
              <a:cs typeface="Open Sans"/>
              <a:sym typeface="Open Sans"/>
            </a:endParaRPr>
          </a:p>
        </p:txBody>
      </p:sp>
      <p:pic>
        <p:nvPicPr>
          <p:cNvPr id="511" name="Shape 511"/>
          <p:cNvPicPr preferRelativeResize="0"/>
          <p:nvPr/>
        </p:nvPicPr>
        <p:blipFill>
          <a:blip r:embed="rId3">
            <a:alphaModFix/>
          </a:blip>
          <a:stretch>
            <a:fillRect/>
          </a:stretch>
        </p:blipFill>
        <p:spPr>
          <a:xfrm>
            <a:off x="3133559" y="1559193"/>
            <a:ext cx="2985073" cy="661699"/>
          </a:xfrm>
          <a:prstGeom prst="rect">
            <a:avLst/>
          </a:prstGeom>
          <a:noFill/>
          <a:ln>
            <a:noFill/>
          </a:ln>
        </p:spPr>
      </p:pic>
    </p:spTree>
    <p:extLst>
      <p:ext uri="{BB962C8B-B14F-4D97-AF65-F5344CB8AC3E}">
        <p14:creationId xmlns:p14="http://schemas.microsoft.com/office/powerpoint/2010/main" val="41710550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smtClean="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65048" y="1776001"/>
            <a:ext cx="6408707"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pPr>
              <a:lnSpc>
                <a:spcPct val="100000"/>
              </a:lnSpc>
            </a:pPr>
            <a:r>
              <a:rPr lang="en-US" sz="2800" b="1" dirty="0" smtClean="0">
                <a:solidFill>
                  <a:schemeClr val="bg1"/>
                </a:solidFill>
              </a:rPr>
              <a:t>Chapter </a:t>
            </a:r>
            <a:r>
              <a:rPr lang="en-US" sz="2800" b="1" dirty="0">
                <a:solidFill>
                  <a:schemeClr val="bg1"/>
                </a:solidFill>
              </a:rPr>
              <a:t>6</a:t>
            </a:r>
            <a:r>
              <a:rPr lang="en-US" sz="2800" b="1" dirty="0" smtClean="0">
                <a:solidFill>
                  <a:schemeClr val="bg1"/>
                </a:solidFill>
              </a:rPr>
              <a:t>:</a:t>
            </a:r>
            <a:br>
              <a:rPr lang="en-US" sz="2800" b="1" dirty="0" smtClean="0">
                <a:solidFill>
                  <a:schemeClr val="bg1"/>
                </a:solidFill>
              </a:rPr>
            </a:br>
            <a:r>
              <a:rPr lang="en-US" sz="4800" b="1" dirty="0" smtClean="0">
                <a:solidFill>
                  <a:schemeClr val="bg1"/>
                </a:solidFill>
                <a:latin typeface="Ubuntu" panose="020B0504030602030204" pitchFamily="34" charset="0"/>
              </a:rPr>
              <a:t>Next Steps</a:t>
            </a:r>
            <a:endParaRPr lang="en-US" sz="4800" b="1" dirty="0">
              <a:solidFill>
                <a:schemeClr val="bg1"/>
              </a:solidFill>
              <a:latin typeface="Ubuntu" panose="020B0504030602030204" pitchFamily="34" charset="0"/>
            </a:endParaRPr>
          </a:p>
        </p:txBody>
      </p:sp>
    </p:spTree>
    <p:extLst>
      <p:ext uri="{BB962C8B-B14F-4D97-AF65-F5344CB8AC3E}">
        <p14:creationId xmlns:p14="http://schemas.microsoft.com/office/powerpoint/2010/main" val="39779912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p:nvPr/>
        </p:nvSpPr>
        <p:spPr>
          <a:xfrm>
            <a:off x="774568" y="1196377"/>
            <a:ext cx="7461000" cy="1061700"/>
          </a:xfrm>
          <a:prstGeom prst="rect">
            <a:avLst/>
          </a:prstGeom>
          <a:noFill/>
          <a:ln>
            <a:noFill/>
          </a:ln>
        </p:spPr>
        <p:txBody>
          <a:bodyPr lIns="91425" tIns="91425" rIns="91425" bIns="91425" anchor="t" anchorCtr="0">
            <a:noAutofit/>
          </a:bodyPr>
          <a:lstStyle/>
          <a:p>
            <a:pPr lvl="0" algn="ctr" rtl="0">
              <a:lnSpc>
                <a:spcPct val="115000"/>
              </a:lnSpc>
              <a:spcBef>
                <a:spcPts val="0"/>
              </a:spcBef>
              <a:buNone/>
            </a:pPr>
            <a:r>
              <a:rPr lang="en" sz="2200" dirty="0">
                <a:solidFill>
                  <a:schemeClr val="dk1"/>
                </a:solidFill>
                <a:latin typeface="Open Sans"/>
                <a:ea typeface="Open Sans"/>
                <a:cs typeface="Open Sans"/>
                <a:sym typeface="Open Sans"/>
              </a:rPr>
              <a:t>You have a working skill, the next step is to publish it on the Alexa Skill Marketplace.</a:t>
            </a:r>
          </a:p>
        </p:txBody>
      </p:sp>
      <p:sp>
        <p:nvSpPr>
          <p:cNvPr id="537" name="Shape 537"/>
          <p:cNvSpPr txBox="1"/>
          <p:nvPr/>
        </p:nvSpPr>
        <p:spPr>
          <a:xfrm>
            <a:off x="271543" y="3171429"/>
            <a:ext cx="3996600" cy="2755800"/>
          </a:xfrm>
          <a:prstGeom prst="rect">
            <a:avLst/>
          </a:prstGeom>
          <a:noFill/>
          <a:ln>
            <a:noFill/>
          </a:ln>
        </p:spPr>
        <p:txBody>
          <a:bodyPr lIns="91425" tIns="91425" rIns="91425" bIns="91425" anchor="ctr" anchorCtr="0">
            <a:noAutofit/>
          </a:bodyPr>
          <a:lstStyle/>
          <a:p>
            <a:pPr marL="457200" lvl="0" indent="-355600" rtl="0">
              <a:lnSpc>
                <a:spcPct val="115000"/>
              </a:lnSpc>
              <a:spcBef>
                <a:spcPts val="0"/>
              </a:spcBef>
              <a:spcAft>
                <a:spcPts val="1000"/>
              </a:spcAft>
              <a:buClr>
                <a:schemeClr val="dk1"/>
              </a:buClr>
              <a:buSzPct val="100000"/>
              <a:buFont typeface="Open Sans"/>
              <a:buAutoNum type="arabicPeriod"/>
            </a:pPr>
            <a:r>
              <a:rPr lang="en" sz="2000" dirty="0" smtClean="0">
                <a:solidFill>
                  <a:schemeClr val="dk1"/>
                </a:solidFill>
                <a:latin typeface="Open Sans"/>
                <a:ea typeface="Open Sans"/>
                <a:cs typeface="Open Sans"/>
                <a:sym typeface="Open Sans"/>
              </a:rPr>
              <a:t>Complete </a:t>
            </a:r>
            <a:r>
              <a:rPr lang="en" sz="2000" dirty="0">
                <a:solidFill>
                  <a:schemeClr val="dk1"/>
                </a:solidFill>
                <a:latin typeface="Open Sans"/>
                <a:ea typeface="Open Sans"/>
                <a:cs typeface="Open Sans"/>
                <a:sym typeface="Open Sans"/>
              </a:rPr>
              <a:t>the “Publishing Information” and “Privacy and Compliance” sections on the developer portal.</a:t>
            </a:r>
          </a:p>
          <a:p>
            <a:pPr marL="457200" lvl="0" indent="-355600" rtl="0">
              <a:lnSpc>
                <a:spcPct val="115000"/>
              </a:lnSpc>
              <a:spcBef>
                <a:spcPts val="0"/>
              </a:spcBef>
              <a:spcAft>
                <a:spcPts val="1000"/>
              </a:spcAft>
              <a:buClr>
                <a:schemeClr val="dk1"/>
              </a:buClr>
              <a:buSzPct val="100000"/>
              <a:buFont typeface="Open Sans"/>
              <a:buAutoNum type="arabicPeriod"/>
            </a:pPr>
            <a:r>
              <a:rPr lang="en" sz="2000" dirty="0">
                <a:solidFill>
                  <a:schemeClr val="dk1"/>
                </a:solidFill>
                <a:latin typeface="Open Sans"/>
                <a:ea typeface="Open Sans"/>
                <a:cs typeface="Open Sans"/>
                <a:sym typeface="Open Sans"/>
              </a:rPr>
              <a:t>Ensure that your skill meets the basic requirements. </a:t>
            </a:r>
          </a:p>
        </p:txBody>
      </p:sp>
      <p:sp>
        <p:nvSpPr>
          <p:cNvPr id="538" name="Shape 538"/>
          <p:cNvSpPr txBox="1"/>
          <p:nvPr/>
        </p:nvSpPr>
        <p:spPr>
          <a:xfrm>
            <a:off x="291525" y="2643051"/>
            <a:ext cx="4523400" cy="4743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2400" b="1" dirty="0">
                <a:solidFill>
                  <a:srgbClr val="5EA5E5"/>
                </a:solidFill>
                <a:latin typeface="Open Sans"/>
                <a:ea typeface="Open Sans"/>
                <a:cs typeface="Open Sans"/>
                <a:sym typeface="Open Sans"/>
              </a:rPr>
              <a:t>Instructions</a:t>
            </a:r>
          </a:p>
        </p:txBody>
      </p:sp>
      <p:sp>
        <p:nvSpPr>
          <p:cNvPr id="539" name="Shape 539"/>
          <p:cNvSpPr txBox="1"/>
          <p:nvPr/>
        </p:nvSpPr>
        <p:spPr>
          <a:xfrm>
            <a:off x="242925" y="125314"/>
            <a:ext cx="9144000" cy="697200"/>
          </a:xfrm>
          <a:prstGeom prst="rect">
            <a:avLst/>
          </a:prstGeom>
          <a:noFill/>
          <a:ln>
            <a:noFill/>
          </a:ln>
        </p:spPr>
        <p:txBody>
          <a:bodyPr lIns="91425" tIns="91425" rIns="91425" bIns="91425" anchor="ctr" anchorCtr="0">
            <a:noAutofit/>
          </a:bodyPr>
          <a:lstStyle/>
          <a:p>
            <a:pPr lvl="0" rtl="0">
              <a:spcBef>
                <a:spcPts val="0"/>
              </a:spcBef>
              <a:buNone/>
            </a:pPr>
            <a:r>
              <a:rPr lang="en" sz="2200" b="1" dirty="0">
                <a:solidFill>
                  <a:srgbClr val="6964D1"/>
                </a:solidFill>
                <a:latin typeface="Open Sans"/>
                <a:ea typeface="Open Sans"/>
                <a:cs typeface="Open Sans"/>
                <a:sym typeface="Open Sans"/>
              </a:rPr>
              <a:t>Next Steps: Publish your </a:t>
            </a:r>
            <a:r>
              <a:rPr lang="en" sz="2200" b="1" dirty="0" smtClean="0">
                <a:solidFill>
                  <a:srgbClr val="6964D1"/>
                </a:solidFill>
                <a:latin typeface="Open Sans"/>
                <a:ea typeface="Open Sans"/>
                <a:cs typeface="Open Sans"/>
                <a:sym typeface="Open Sans"/>
              </a:rPr>
              <a:t>Skill!</a:t>
            </a:r>
            <a:endParaRPr lang="en" sz="2200" b="1" dirty="0">
              <a:solidFill>
                <a:srgbClr val="6964D1"/>
              </a:solidFill>
              <a:latin typeface="Open Sans"/>
              <a:ea typeface="Open Sans"/>
              <a:cs typeface="Open Sans"/>
              <a:sym typeface="Open Sans"/>
            </a:endParaRPr>
          </a:p>
        </p:txBody>
      </p:sp>
      <p:pic>
        <p:nvPicPr>
          <p:cNvPr id="540" name="Shape 540"/>
          <p:cNvPicPr preferRelativeResize="0"/>
          <p:nvPr/>
        </p:nvPicPr>
        <p:blipFill rotWithShape="1">
          <a:blip r:embed="rId3">
            <a:alphaModFix/>
          </a:blip>
          <a:srcRect r="20388"/>
          <a:stretch/>
        </p:blipFill>
        <p:spPr>
          <a:xfrm>
            <a:off x="4268142" y="2554803"/>
            <a:ext cx="4523397" cy="3609399"/>
          </a:xfrm>
          <a:prstGeom prst="rect">
            <a:avLst/>
          </a:prstGeom>
          <a:noFill/>
          <a:ln w="38100" cap="flat" cmpd="sng">
            <a:solidFill>
              <a:schemeClr val="dk2"/>
            </a:solidFill>
            <a:prstDash val="solid"/>
            <a:round/>
            <a:headEnd type="none" w="med" len="med"/>
            <a:tailEnd type="none" w="med" len="med"/>
          </a:ln>
        </p:spPr>
      </p:pic>
    </p:spTree>
    <p:extLst>
      <p:ext uri="{BB962C8B-B14F-4D97-AF65-F5344CB8AC3E}">
        <p14:creationId xmlns:p14="http://schemas.microsoft.com/office/powerpoint/2010/main" val="32873816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36036" y="1412071"/>
            <a:ext cx="7738745" cy="5095754"/>
          </a:xfrm>
          <a:prstGeom prst="rect">
            <a:avLst/>
          </a:prstGeom>
        </p:spPr>
        <p:txBody>
          <a:bodyPr vert="horz" wrap="square" lIns="0" tIns="12700" rIns="0" bIns="0" rtlCol="0">
            <a:spAutoFit/>
          </a:bodyPr>
          <a:lstStyle/>
          <a:p>
            <a:pPr marL="535940" marR="5080" indent="-1270" algn="ctr">
              <a:lnSpc>
                <a:spcPct val="113599"/>
              </a:lnSpc>
              <a:spcBef>
                <a:spcPts val="100"/>
              </a:spcBef>
              <a:tabLst>
                <a:tab pos="2961005" algn="l"/>
              </a:tabLst>
            </a:pPr>
            <a:r>
              <a:rPr sz="2200" spc="-15" dirty="0">
                <a:latin typeface="Noto Sans"/>
                <a:cs typeface="Noto Sans"/>
              </a:rPr>
              <a:t>Slots enable you to </a:t>
            </a:r>
            <a:r>
              <a:rPr sz="2200" spc="-10" dirty="0">
                <a:latin typeface="Noto Sans"/>
                <a:cs typeface="Noto Sans"/>
              </a:rPr>
              <a:t>pass </a:t>
            </a:r>
            <a:r>
              <a:rPr sz="2200" spc="-15" dirty="0">
                <a:latin typeface="Noto Sans"/>
                <a:cs typeface="Noto Sans"/>
              </a:rPr>
              <a:t>additional data to your  Lambda</a:t>
            </a:r>
            <a:r>
              <a:rPr sz="2200" dirty="0">
                <a:latin typeface="Noto Sans"/>
                <a:cs typeface="Noto Sans"/>
              </a:rPr>
              <a:t> </a:t>
            </a:r>
            <a:r>
              <a:rPr sz="2200" spc="-15" dirty="0" smtClean="0">
                <a:latin typeface="Noto Sans"/>
                <a:cs typeface="Noto Sans"/>
              </a:rPr>
              <a:t>function.</a:t>
            </a:r>
            <a:r>
              <a:rPr lang="en-US" sz="2200" spc="-15" dirty="0" smtClean="0">
                <a:latin typeface="Noto Sans"/>
                <a:cs typeface="Noto Sans"/>
              </a:rPr>
              <a:t> </a:t>
            </a:r>
            <a:r>
              <a:rPr sz="2200" spc="-10" dirty="0" smtClean="0">
                <a:latin typeface="Noto Sans"/>
                <a:cs typeface="Noto Sans"/>
              </a:rPr>
              <a:t>Use </a:t>
            </a:r>
            <a:r>
              <a:rPr sz="2200" spc="-15" dirty="0">
                <a:latin typeface="Noto Sans"/>
                <a:cs typeface="Noto Sans"/>
              </a:rPr>
              <a:t>slots to return a </a:t>
            </a:r>
            <a:r>
              <a:rPr sz="2200" spc="-20" dirty="0">
                <a:latin typeface="Noto Sans"/>
                <a:cs typeface="Noto Sans"/>
              </a:rPr>
              <a:t>fact </a:t>
            </a:r>
            <a:r>
              <a:rPr sz="2200" spc="-15" dirty="0">
                <a:latin typeface="Noto Sans"/>
                <a:cs typeface="Noto Sans"/>
              </a:rPr>
              <a:t>in a specific  </a:t>
            </a:r>
            <a:r>
              <a:rPr sz="2200" spc="-35" dirty="0">
                <a:latin typeface="Noto Sans"/>
                <a:cs typeface="Noto Sans"/>
              </a:rPr>
              <a:t>category </a:t>
            </a:r>
            <a:r>
              <a:rPr sz="2200" spc="-40" dirty="0">
                <a:latin typeface="Noto Sans"/>
                <a:cs typeface="Noto Sans"/>
              </a:rPr>
              <a:t>(Ex. </a:t>
            </a:r>
            <a:r>
              <a:rPr sz="2200" spc="-70" dirty="0">
                <a:latin typeface="Noto Sans"/>
                <a:cs typeface="Noto Sans"/>
              </a:rPr>
              <a:t>“facts </a:t>
            </a:r>
            <a:r>
              <a:rPr sz="2200" spc="-15" dirty="0">
                <a:latin typeface="Noto Sans"/>
                <a:cs typeface="Noto Sans"/>
              </a:rPr>
              <a:t>about my</a:t>
            </a:r>
            <a:r>
              <a:rPr sz="2200" spc="114" dirty="0">
                <a:latin typeface="Noto Sans"/>
                <a:cs typeface="Noto Sans"/>
              </a:rPr>
              <a:t> </a:t>
            </a:r>
            <a:r>
              <a:rPr sz="2200" spc="-50" dirty="0">
                <a:latin typeface="Noto Sans"/>
                <a:cs typeface="Noto Sans"/>
              </a:rPr>
              <a:t>education”).</a:t>
            </a:r>
            <a:endParaRPr sz="2200" dirty="0">
              <a:latin typeface="Noto Sans"/>
              <a:cs typeface="Noto Sans"/>
            </a:endParaRPr>
          </a:p>
          <a:p>
            <a:pPr>
              <a:lnSpc>
                <a:spcPct val="100000"/>
              </a:lnSpc>
              <a:spcBef>
                <a:spcPts val="50"/>
              </a:spcBef>
            </a:pPr>
            <a:endParaRPr sz="3900" dirty="0">
              <a:latin typeface="Times New Roman"/>
              <a:cs typeface="Times New Roman"/>
            </a:endParaRPr>
          </a:p>
          <a:p>
            <a:pPr marL="1179830">
              <a:lnSpc>
                <a:spcPct val="100000"/>
              </a:lnSpc>
            </a:pPr>
            <a:r>
              <a:rPr sz="2400" b="1" spc="60" dirty="0">
                <a:solidFill>
                  <a:srgbClr val="5DA5E4"/>
                </a:solidFill>
                <a:latin typeface="Arial"/>
                <a:cs typeface="Arial"/>
              </a:rPr>
              <a:t>Instructions</a:t>
            </a:r>
            <a:endParaRPr sz="2400" dirty="0">
              <a:latin typeface="Arial"/>
              <a:cs typeface="Arial"/>
            </a:endParaRPr>
          </a:p>
          <a:p>
            <a:pPr marL="445134" marR="3280410" indent="-432434">
              <a:lnSpc>
                <a:spcPct val="115599"/>
              </a:lnSpc>
              <a:spcBef>
                <a:spcPts val="1695"/>
              </a:spcBef>
              <a:buAutoNum type="arabicPeriod"/>
              <a:tabLst>
                <a:tab pos="445134" algn="l"/>
                <a:tab pos="445770" algn="l"/>
              </a:tabLst>
            </a:pPr>
            <a:r>
              <a:rPr sz="2000" spc="-100" dirty="0">
                <a:latin typeface="Arial"/>
                <a:cs typeface="Arial"/>
              </a:rPr>
              <a:t>Read </a:t>
            </a:r>
            <a:r>
              <a:rPr sz="2000" spc="35" dirty="0">
                <a:latin typeface="Arial"/>
                <a:cs typeface="Arial"/>
              </a:rPr>
              <a:t>up about </a:t>
            </a:r>
            <a:r>
              <a:rPr sz="2000" spc="-70" dirty="0">
                <a:latin typeface="Arial"/>
                <a:cs typeface="Arial"/>
              </a:rPr>
              <a:t>Slots </a:t>
            </a:r>
            <a:r>
              <a:rPr sz="2000" spc="30" dirty="0">
                <a:latin typeface="Arial"/>
                <a:cs typeface="Arial"/>
              </a:rPr>
              <a:t>and </a:t>
            </a:r>
            <a:r>
              <a:rPr sz="2000" spc="10" dirty="0">
                <a:latin typeface="Arial"/>
                <a:cs typeface="Arial"/>
              </a:rPr>
              <a:t>how </a:t>
            </a:r>
            <a:r>
              <a:rPr sz="2000" spc="45" dirty="0">
                <a:latin typeface="Arial"/>
                <a:cs typeface="Arial"/>
              </a:rPr>
              <a:t>to</a:t>
            </a:r>
            <a:r>
              <a:rPr sz="2000" spc="-265" dirty="0">
                <a:latin typeface="Arial"/>
                <a:cs typeface="Arial"/>
              </a:rPr>
              <a:t> </a:t>
            </a:r>
            <a:r>
              <a:rPr sz="2000" spc="-85" dirty="0">
                <a:latin typeface="Arial"/>
                <a:cs typeface="Arial"/>
              </a:rPr>
              <a:t>use  </a:t>
            </a:r>
            <a:r>
              <a:rPr sz="2000" spc="15" dirty="0">
                <a:latin typeface="Arial"/>
                <a:cs typeface="Arial"/>
              </a:rPr>
              <a:t>them </a:t>
            </a:r>
            <a:r>
              <a:rPr sz="2000" spc="45" dirty="0">
                <a:latin typeface="Arial"/>
                <a:cs typeface="Arial"/>
              </a:rPr>
              <a:t>to </a:t>
            </a:r>
            <a:r>
              <a:rPr sz="2000" spc="-65" dirty="0">
                <a:latin typeface="Arial"/>
                <a:cs typeface="Arial"/>
              </a:rPr>
              <a:t>pass </a:t>
            </a:r>
            <a:r>
              <a:rPr sz="2000" spc="35" dirty="0">
                <a:latin typeface="Arial"/>
                <a:cs typeface="Arial"/>
              </a:rPr>
              <a:t>data </a:t>
            </a:r>
            <a:r>
              <a:rPr sz="2000" spc="45" dirty="0">
                <a:latin typeface="Arial"/>
                <a:cs typeface="Arial"/>
              </a:rPr>
              <a:t>to </a:t>
            </a:r>
            <a:r>
              <a:rPr sz="2000" spc="20" dirty="0">
                <a:latin typeface="Arial"/>
                <a:cs typeface="Arial"/>
              </a:rPr>
              <a:t>your</a:t>
            </a:r>
            <a:r>
              <a:rPr sz="2000" spc="-325" dirty="0">
                <a:latin typeface="Arial"/>
                <a:cs typeface="Arial"/>
              </a:rPr>
              <a:t> </a:t>
            </a:r>
            <a:r>
              <a:rPr sz="2000" spc="15" dirty="0">
                <a:latin typeface="Arial"/>
                <a:cs typeface="Arial"/>
              </a:rPr>
              <a:t>function.</a:t>
            </a:r>
            <a:endParaRPr sz="2000" dirty="0">
              <a:latin typeface="Arial"/>
              <a:cs typeface="Arial"/>
            </a:endParaRPr>
          </a:p>
          <a:p>
            <a:pPr marL="445134" marR="3019425" indent="-432434">
              <a:lnSpc>
                <a:spcPct val="115599"/>
              </a:lnSpc>
              <a:spcBef>
                <a:spcPts val="975"/>
              </a:spcBef>
              <a:buAutoNum type="arabicPeriod"/>
              <a:tabLst>
                <a:tab pos="445134" algn="l"/>
                <a:tab pos="445770" algn="l"/>
              </a:tabLst>
            </a:pPr>
            <a:r>
              <a:rPr sz="2000" spc="-50" dirty="0">
                <a:latin typeface="Arial"/>
                <a:cs typeface="Arial"/>
              </a:rPr>
              <a:t>Categorize </a:t>
            </a:r>
            <a:r>
              <a:rPr sz="2000" spc="20" dirty="0">
                <a:latin typeface="Arial"/>
                <a:cs typeface="Arial"/>
              </a:rPr>
              <a:t>your </a:t>
            </a:r>
            <a:r>
              <a:rPr sz="2000" spc="-20" dirty="0">
                <a:latin typeface="Arial"/>
                <a:cs typeface="Arial"/>
              </a:rPr>
              <a:t>facts </a:t>
            </a:r>
            <a:r>
              <a:rPr sz="2000" spc="45" dirty="0">
                <a:latin typeface="Arial"/>
                <a:cs typeface="Arial"/>
              </a:rPr>
              <a:t>into </a:t>
            </a:r>
            <a:r>
              <a:rPr sz="2000" spc="15" dirty="0">
                <a:latin typeface="Arial"/>
                <a:cs typeface="Arial"/>
              </a:rPr>
              <a:t>a </a:t>
            </a:r>
            <a:r>
              <a:rPr sz="2000" spc="40" dirty="0">
                <a:latin typeface="Arial"/>
                <a:cs typeface="Arial"/>
              </a:rPr>
              <a:t>handful</a:t>
            </a:r>
            <a:r>
              <a:rPr sz="2000" spc="-310" dirty="0">
                <a:latin typeface="Arial"/>
                <a:cs typeface="Arial"/>
              </a:rPr>
              <a:t> </a:t>
            </a:r>
            <a:r>
              <a:rPr sz="2000" spc="35" dirty="0">
                <a:latin typeface="Arial"/>
                <a:cs typeface="Arial"/>
              </a:rPr>
              <a:t>of  </a:t>
            </a:r>
            <a:r>
              <a:rPr sz="2000" spc="-20" dirty="0">
                <a:latin typeface="Arial"/>
                <a:cs typeface="Arial"/>
              </a:rPr>
              <a:t>groups.</a:t>
            </a:r>
            <a:endParaRPr sz="2000" dirty="0">
              <a:latin typeface="Arial"/>
              <a:cs typeface="Arial"/>
            </a:endParaRPr>
          </a:p>
          <a:p>
            <a:pPr marL="445134" marR="3316604" indent="-432434">
              <a:lnSpc>
                <a:spcPct val="115599"/>
              </a:lnSpc>
              <a:spcBef>
                <a:spcPts val="975"/>
              </a:spcBef>
              <a:buAutoNum type="arabicPeriod"/>
              <a:tabLst>
                <a:tab pos="445134" algn="l"/>
                <a:tab pos="445770" algn="l"/>
              </a:tabLst>
            </a:pPr>
            <a:r>
              <a:rPr sz="2000" spc="-50" dirty="0">
                <a:latin typeface="Arial"/>
                <a:cs typeface="Arial"/>
              </a:rPr>
              <a:t>Customize </a:t>
            </a:r>
            <a:r>
              <a:rPr sz="2000" spc="20" dirty="0">
                <a:latin typeface="Arial"/>
                <a:cs typeface="Arial"/>
              </a:rPr>
              <a:t>your </a:t>
            </a:r>
            <a:r>
              <a:rPr sz="2000" spc="25" dirty="0">
                <a:latin typeface="Arial"/>
                <a:cs typeface="Arial"/>
              </a:rPr>
              <a:t>function </a:t>
            </a:r>
            <a:r>
              <a:rPr sz="2000" spc="45" dirty="0">
                <a:latin typeface="Arial"/>
                <a:cs typeface="Arial"/>
              </a:rPr>
              <a:t>to return</a:t>
            </a:r>
            <a:r>
              <a:rPr sz="2000" spc="-270" dirty="0">
                <a:latin typeface="Arial"/>
                <a:cs typeface="Arial"/>
              </a:rPr>
              <a:t> </a:t>
            </a:r>
            <a:r>
              <a:rPr sz="2000" spc="15" dirty="0">
                <a:latin typeface="Arial"/>
                <a:cs typeface="Arial"/>
              </a:rPr>
              <a:t>a  fact </a:t>
            </a:r>
            <a:r>
              <a:rPr sz="2000" spc="-40" dirty="0">
                <a:latin typeface="Arial"/>
                <a:cs typeface="Arial"/>
              </a:rPr>
              <a:t>based </a:t>
            </a:r>
            <a:r>
              <a:rPr sz="2000" spc="20" dirty="0">
                <a:latin typeface="Arial"/>
                <a:cs typeface="Arial"/>
              </a:rPr>
              <a:t>on </a:t>
            </a:r>
            <a:r>
              <a:rPr sz="2000" spc="-5" dirty="0">
                <a:latin typeface="Arial"/>
                <a:cs typeface="Arial"/>
              </a:rPr>
              <a:t>the </a:t>
            </a:r>
            <a:r>
              <a:rPr sz="2000" spc="-30" dirty="0">
                <a:latin typeface="Arial"/>
                <a:cs typeface="Arial"/>
              </a:rPr>
              <a:t>user specified  category</a:t>
            </a:r>
            <a:endParaRPr sz="2000" dirty="0">
              <a:latin typeface="Arial"/>
              <a:cs typeface="Arial"/>
            </a:endParaRPr>
          </a:p>
        </p:txBody>
      </p:sp>
      <p:sp>
        <p:nvSpPr>
          <p:cNvPr id="5" name="object 5"/>
          <p:cNvSpPr/>
          <p:nvPr/>
        </p:nvSpPr>
        <p:spPr>
          <a:xfrm>
            <a:off x="5346039" y="2995018"/>
            <a:ext cx="3584317" cy="3584317"/>
          </a:xfrm>
          <a:prstGeom prst="rect">
            <a:avLst/>
          </a:prstGeom>
          <a:blipFill>
            <a:blip r:embed="rId2" cstate="print"/>
            <a:stretch>
              <a:fillRect/>
            </a:stretch>
          </a:blipFill>
        </p:spPr>
        <p:txBody>
          <a:bodyPr wrap="square" lIns="0" tIns="0" rIns="0" bIns="0" rtlCol="0"/>
          <a:lstStyle/>
          <a:p>
            <a:endParaRPr/>
          </a:p>
        </p:txBody>
      </p:sp>
      <p:sp>
        <p:nvSpPr>
          <p:cNvPr id="6" name="Shape 539"/>
          <p:cNvSpPr txBox="1"/>
          <p:nvPr/>
        </p:nvSpPr>
        <p:spPr>
          <a:xfrm>
            <a:off x="242925" y="125314"/>
            <a:ext cx="9144000" cy="697200"/>
          </a:xfrm>
          <a:prstGeom prst="rect">
            <a:avLst/>
          </a:prstGeom>
          <a:noFill/>
          <a:ln>
            <a:noFill/>
          </a:ln>
        </p:spPr>
        <p:txBody>
          <a:bodyPr lIns="91425" tIns="91425" rIns="91425" bIns="91425" anchor="ctr" anchorCtr="0">
            <a:noAutofit/>
          </a:bodyPr>
          <a:lstStyle/>
          <a:p>
            <a:pPr lvl="0" rtl="0">
              <a:spcBef>
                <a:spcPts val="0"/>
              </a:spcBef>
              <a:buNone/>
            </a:pPr>
            <a:r>
              <a:rPr lang="en" sz="2200" b="1" dirty="0">
                <a:solidFill>
                  <a:srgbClr val="6964D1"/>
                </a:solidFill>
                <a:latin typeface="Open Sans"/>
                <a:ea typeface="Open Sans"/>
                <a:cs typeface="Open Sans"/>
                <a:sym typeface="Open Sans"/>
              </a:rPr>
              <a:t>Next Steps: </a:t>
            </a:r>
            <a:r>
              <a:rPr lang="en" sz="2200" b="1" dirty="0" smtClean="0">
                <a:solidFill>
                  <a:srgbClr val="6964D1"/>
                </a:solidFill>
                <a:latin typeface="Open Sans"/>
                <a:ea typeface="Open Sans"/>
                <a:cs typeface="Open Sans"/>
                <a:sym typeface="Open Sans"/>
              </a:rPr>
              <a:t>Use Slots to Customize Further</a:t>
            </a:r>
            <a:endParaRPr lang="en" sz="2200" b="1" dirty="0">
              <a:solidFill>
                <a:srgbClr val="6964D1"/>
              </a:solidFill>
              <a:latin typeface="Open Sans"/>
              <a:ea typeface="Open Sans"/>
              <a:cs typeface="Open Sans"/>
              <a:sym typeface="Open Sans"/>
            </a:endParaRPr>
          </a:p>
        </p:txBody>
      </p:sp>
    </p:spTree>
    <p:extLst>
      <p:ext uri="{BB962C8B-B14F-4D97-AF65-F5344CB8AC3E}">
        <p14:creationId xmlns:p14="http://schemas.microsoft.com/office/powerpoint/2010/main" val="27625731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65048" y="1776001"/>
            <a:ext cx="6408707"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smtClean="0"/>
              <a:t/>
            </a:r>
            <a:br>
              <a:rPr lang="en-US" sz="2800" b="1" dirty="0" smtClean="0"/>
            </a:br>
            <a:r>
              <a:rPr lang="en-US" sz="4800" b="1" dirty="0" smtClean="0">
                <a:latin typeface="Ubuntu" panose="020B0504030602030204" pitchFamily="34" charset="0"/>
              </a:rPr>
              <a:t>Questions?</a:t>
            </a:r>
            <a:endParaRPr lang="en-US" sz="4800" b="1" i="1" dirty="0">
              <a:latin typeface="Ubuntu" panose="020B0504030602030204" pitchFamily="34" charset="0"/>
            </a:endParaRPr>
          </a:p>
        </p:txBody>
      </p:sp>
    </p:spTree>
    <p:extLst>
      <p:ext uri="{BB962C8B-B14F-4D97-AF65-F5344CB8AC3E}">
        <p14:creationId xmlns:p14="http://schemas.microsoft.com/office/powerpoint/2010/main" val="31143355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44000" cy="4531057"/>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itle 7"/>
          <p:cNvSpPr txBox="1">
            <a:spLocks/>
          </p:cNvSpPr>
          <p:nvPr/>
        </p:nvSpPr>
        <p:spPr>
          <a:xfrm>
            <a:off x="0" y="2008673"/>
            <a:ext cx="914400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pPr algn="ctr"/>
            <a:r>
              <a:rPr lang="en-US" sz="8800" b="1" dirty="0" smtClean="0">
                <a:solidFill>
                  <a:schemeClr val="bg1"/>
                </a:solidFill>
                <a:latin typeface="Ubuntu" panose="020B0504030602030204" pitchFamily="34" charset="0"/>
              </a:rPr>
              <a:t>Thank you</a:t>
            </a:r>
            <a:endParaRPr lang="en-US" sz="19900" b="1" i="1" dirty="0">
              <a:solidFill>
                <a:schemeClr val="bg1"/>
              </a:solidFill>
              <a:latin typeface="Ubuntu" panose="020B050403060203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8804" y="5402536"/>
            <a:ext cx="736013" cy="653760"/>
          </a:xfrm>
          <a:prstGeom prst="rect">
            <a:avLst/>
          </a:prstGeom>
        </p:spPr>
      </p:pic>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3" cstate="print">
            <a:extLst>
              <a:ext uri="{96DAC541-7B7A-43D3-8B79-37D633B846F1}">
                <asvg:svgBlip xmlns="" xmlns:asvg="http://schemas.microsoft.com/office/drawing/2016/SVG/main" r:embed="rId5"/>
              </a:ext>
            </a:extLst>
          </a:blip>
          <a:stretch>
            <a:fillRect/>
          </a:stretch>
        </p:blipFill>
        <p:spPr>
          <a:xfrm>
            <a:off x="1486161" y="5524344"/>
            <a:ext cx="2286000" cy="510013"/>
          </a:xfrm>
          <a:prstGeom prst="rect">
            <a:avLst/>
          </a:prstGeom>
        </p:spPr>
      </p:pic>
      <p:pic>
        <p:nvPicPr>
          <p:cNvPr id="8" name="Picture 7" descr="Our_Universcity_Logotype-01.png"/>
          <p:cNvPicPr>
            <a:picLocks noChangeAspect="1"/>
          </p:cNvPicPr>
          <p:nvPr/>
        </p:nvPicPr>
        <p:blipFill>
          <a:blip r:embed="rId6" cstate="print"/>
          <a:stretch>
            <a:fillRect/>
          </a:stretch>
        </p:blipFill>
        <p:spPr>
          <a:xfrm>
            <a:off x="4365861" y="5491004"/>
            <a:ext cx="2160240" cy="521438"/>
          </a:xfrm>
          <a:prstGeom prst="rect">
            <a:avLst/>
          </a:prstGeom>
        </p:spPr>
      </p:pic>
      <p:sp>
        <p:nvSpPr>
          <p:cNvPr id="11" name="TextBox 10"/>
          <p:cNvSpPr txBox="1"/>
          <p:nvPr/>
        </p:nvSpPr>
        <p:spPr>
          <a:xfrm>
            <a:off x="0" y="1350842"/>
            <a:ext cx="9144000" cy="369332"/>
          </a:xfrm>
          <a:prstGeom prst="rect">
            <a:avLst/>
          </a:prstGeom>
          <a:noFill/>
        </p:spPr>
        <p:txBody>
          <a:bodyPr wrap="square" rtlCol="0">
            <a:spAutoFit/>
          </a:bodyPr>
          <a:lstStyle/>
          <a:p>
            <a:pPr algn="ctr"/>
            <a:r>
              <a:rPr lang="en-US" dirty="0" smtClean="0">
                <a:solidFill>
                  <a:schemeClr val="bg1"/>
                </a:solidFill>
                <a:latin typeface="Ubuntu" panose="020B0504030602030204" pitchFamily="34" charset="0"/>
              </a:rPr>
              <a:t>- End of Presentation - </a:t>
            </a:r>
            <a:endParaRPr lang="en-US" dirty="0">
              <a:solidFill>
                <a:schemeClr val="bg1"/>
              </a:solidFill>
              <a:latin typeface="Ubuntu" panose="020B0504030602030204" pitchFamily="34" charset="0"/>
            </a:endParaRPr>
          </a:p>
        </p:txBody>
      </p:sp>
    </p:spTree>
    <p:extLst>
      <p:ext uri="{BB962C8B-B14F-4D97-AF65-F5344CB8AC3E}">
        <p14:creationId xmlns:p14="http://schemas.microsoft.com/office/powerpoint/2010/main" val="18294494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smtClean="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65048" y="1776001"/>
            <a:ext cx="6408707"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pPr>
              <a:lnSpc>
                <a:spcPct val="100000"/>
              </a:lnSpc>
            </a:pPr>
            <a:r>
              <a:rPr lang="en-US" sz="2800" b="1" dirty="0" smtClean="0">
                <a:solidFill>
                  <a:schemeClr val="bg1"/>
                </a:solidFill>
              </a:rPr>
              <a:t>Chapter </a:t>
            </a:r>
            <a:r>
              <a:rPr lang="en-US" sz="2800" b="1" dirty="0">
                <a:solidFill>
                  <a:schemeClr val="bg1"/>
                </a:solidFill>
              </a:rPr>
              <a:t>2</a:t>
            </a:r>
            <a:r>
              <a:rPr lang="en-US" sz="2800" b="1" dirty="0" smtClean="0">
                <a:solidFill>
                  <a:schemeClr val="bg1"/>
                </a:solidFill>
              </a:rPr>
              <a:t>:</a:t>
            </a:r>
            <a:br>
              <a:rPr lang="en-US" sz="2800" b="1" dirty="0" smtClean="0">
                <a:solidFill>
                  <a:schemeClr val="bg1"/>
                </a:solidFill>
              </a:rPr>
            </a:br>
            <a:r>
              <a:rPr lang="en-US" sz="4800" b="1" dirty="0">
                <a:solidFill>
                  <a:schemeClr val="bg1"/>
                </a:solidFill>
                <a:latin typeface="Ubuntu" panose="020B0504030602030204" pitchFamily="34" charset="0"/>
              </a:rPr>
              <a:t>Introduction to Alexa &amp; Voice UI</a:t>
            </a:r>
          </a:p>
        </p:txBody>
      </p:sp>
    </p:spTree>
    <p:extLst>
      <p:ext uri="{BB962C8B-B14F-4D97-AF65-F5344CB8AC3E}">
        <p14:creationId xmlns:p14="http://schemas.microsoft.com/office/powerpoint/2010/main" val="43727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180350" y="-48952"/>
            <a:ext cx="7340100" cy="1145100"/>
          </a:xfrm>
          <a:prstGeom prst="rect">
            <a:avLst/>
          </a:prstGeom>
        </p:spPr>
        <p:txBody>
          <a:bodyPr lIns="91425" tIns="91425" rIns="91425" bIns="91425" anchor="ctr" anchorCtr="0">
            <a:noAutofit/>
          </a:bodyPr>
          <a:lstStyle/>
          <a:p>
            <a:pPr lvl="0" rtl="0">
              <a:spcBef>
                <a:spcPts val="0"/>
              </a:spcBef>
              <a:buNone/>
            </a:pPr>
            <a:r>
              <a:rPr lang="en" dirty="0"/>
              <a:t>What is Alexa?</a:t>
            </a:r>
          </a:p>
        </p:txBody>
      </p:sp>
      <p:sp>
        <p:nvSpPr>
          <p:cNvPr id="110" name="Shape 110"/>
          <p:cNvSpPr txBox="1">
            <a:spLocks noGrp="1"/>
          </p:cNvSpPr>
          <p:nvPr>
            <p:ph type="body" idx="1"/>
          </p:nvPr>
        </p:nvSpPr>
        <p:spPr>
          <a:xfrm>
            <a:off x="391800" y="1424023"/>
            <a:ext cx="8360400" cy="877500"/>
          </a:xfrm>
          <a:prstGeom prst="rect">
            <a:avLst/>
          </a:prstGeom>
        </p:spPr>
        <p:txBody>
          <a:bodyPr lIns="91425" tIns="91425" rIns="91425" bIns="91425" anchor="t" anchorCtr="0">
            <a:noAutofit/>
          </a:bodyPr>
          <a:lstStyle/>
          <a:p>
            <a:pPr lvl="0" rtl="0">
              <a:lnSpc>
                <a:spcPct val="115000"/>
              </a:lnSpc>
              <a:spcBef>
                <a:spcPts val="0"/>
              </a:spcBef>
              <a:buNone/>
            </a:pPr>
            <a:r>
              <a:rPr lang="en" dirty="0">
                <a:latin typeface="+mj-lt"/>
              </a:rPr>
              <a:t>Alexa is a Voice User Interface (VUI), that lets you </a:t>
            </a:r>
            <a:r>
              <a:rPr lang="en" b="1" i="1" dirty="0">
                <a:latin typeface="+mj-lt"/>
              </a:rPr>
              <a:t>speak</a:t>
            </a:r>
            <a:r>
              <a:rPr lang="en" dirty="0">
                <a:latin typeface="+mj-lt"/>
              </a:rPr>
              <a:t> commands, instead of clicking buttons or typing on your keyboard.</a:t>
            </a:r>
          </a:p>
        </p:txBody>
      </p:sp>
      <p:pic>
        <p:nvPicPr>
          <p:cNvPr id="111" name="Shape 111"/>
          <p:cNvPicPr preferRelativeResize="0"/>
          <p:nvPr/>
        </p:nvPicPr>
        <p:blipFill>
          <a:blip r:embed="rId3">
            <a:alphaModFix/>
          </a:blip>
          <a:stretch>
            <a:fillRect/>
          </a:stretch>
        </p:blipFill>
        <p:spPr>
          <a:xfrm>
            <a:off x="180350" y="2548613"/>
            <a:ext cx="8781125" cy="2184249"/>
          </a:xfrm>
          <a:prstGeom prst="rect">
            <a:avLst/>
          </a:prstGeom>
          <a:noFill/>
          <a:ln>
            <a:noFill/>
          </a:ln>
        </p:spPr>
      </p:pic>
      <p:sp>
        <p:nvSpPr>
          <p:cNvPr id="112" name="Shape 112"/>
          <p:cNvSpPr txBox="1">
            <a:spLocks noGrp="1"/>
          </p:cNvSpPr>
          <p:nvPr>
            <p:ph type="body" idx="1"/>
          </p:nvPr>
        </p:nvSpPr>
        <p:spPr>
          <a:xfrm>
            <a:off x="391800" y="5071688"/>
            <a:ext cx="8360400" cy="877500"/>
          </a:xfrm>
          <a:prstGeom prst="rect">
            <a:avLst/>
          </a:prstGeom>
        </p:spPr>
        <p:txBody>
          <a:bodyPr lIns="91425" tIns="91425" rIns="91425" bIns="91425" anchor="t" anchorCtr="0">
            <a:noAutofit/>
          </a:bodyPr>
          <a:lstStyle/>
          <a:p>
            <a:pPr lvl="0" rtl="0">
              <a:lnSpc>
                <a:spcPct val="115000"/>
              </a:lnSpc>
              <a:spcBef>
                <a:spcPts val="0"/>
              </a:spcBef>
              <a:buNone/>
            </a:pPr>
            <a:r>
              <a:rPr lang="en">
                <a:latin typeface="+mj-lt"/>
              </a:rPr>
              <a:t>Alexa listens to spoken input, uses it to execute tasks or skills in the cloud, and then returns output -- just like a JavaScript function.</a:t>
            </a:r>
          </a:p>
        </p:txBody>
      </p:sp>
    </p:spTree>
    <p:extLst>
      <p:ext uri="{BB962C8B-B14F-4D97-AF65-F5344CB8AC3E}">
        <p14:creationId xmlns:p14="http://schemas.microsoft.com/office/powerpoint/2010/main" val="185354118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_NA_PowerPoint_Template_2012">
  <a:themeElements>
    <a:clrScheme name="Custom 7">
      <a:dk1>
        <a:sysClr val="windowText" lastClr="000000"/>
      </a:dk1>
      <a:lt1>
        <a:sysClr val="window" lastClr="FFFFFF"/>
      </a:lt1>
      <a:dk2>
        <a:srgbClr val="969696"/>
      </a:dk2>
      <a:lt2>
        <a:srgbClr val="C0C0C0"/>
      </a:lt2>
      <a:accent1>
        <a:srgbClr val="263147"/>
      </a:accent1>
      <a:accent2>
        <a:srgbClr val="009ACC"/>
      </a:accent2>
      <a:accent3>
        <a:srgbClr val="6A9529"/>
      </a:accent3>
      <a:accent4>
        <a:srgbClr val="40B3D6"/>
      </a:accent4>
      <a:accent5>
        <a:srgbClr val="E47E1A"/>
      </a:accent5>
      <a:accent6>
        <a:srgbClr val="7FCCE3"/>
      </a:accent6>
      <a:hlink>
        <a:srgbClr val="AC2B37"/>
      </a:hlink>
      <a:folHlink>
        <a:srgbClr val="762C7C"/>
      </a:folHlink>
    </a:clrScheme>
    <a:fontScheme name="Capgemini_NA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tlCol="0" anchor="ctr"/>
      <a:lstStyle>
        <a:defPPr algn="ctr">
          <a:defRPr sz="1200" dirty="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spcAft>
            <a:spcPts val="600"/>
          </a:spcAft>
          <a:defRPr sz="1200" dirty="0" err="1"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D4928D8BDF0FD4DAD9C3FDE6613DC56" ma:contentTypeVersion="9" ma:contentTypeDescription="Create a new document." ma:contentTypeScope="" ma:versionID="2bb98d29330911a5855e6a6ff3d7f6d0">
  <xsd:schema xmlns:xsd="http://www.w3.org/2001/XMLSchema" xmlns:xs="http://www.w3.org/2001/XMLSchema" xmlns:p="http://schemas.microsoft.com/office/2006/metadata/properties" xmlns:ns2="436ed5d1-0934-42f0-a7bc-f495b246f243" xmlns:ns3="e671b94e-b93d-4d7c-bcb4-9e423e90a939" targetNamespace="http://schemas.microsoft.com/office/2006/metadata/properties" ma:root="true" ma:fieldsID="caac2dc13af3ed8a55b8af77fc30edeb" ns2:_="" ns3:_="">
    <xsd:import namespace="436ed5d1-0934-42f0-a7bc-f495b246f243"/>
    <xsd:import namespace="e671b94e-b93d-4d7c-bcb4-9e423e90a93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6ed5d1-0934-42f0-a7bc-f495b246f2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71b94e-b93d-4d7c-bcb4-9e423e90a93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4A3D044-8206-4C00-A66B-DBBD94905872}"/>
</file>

<file path=customXml/itemProps2.xml><?xml version="1.0" encoding="utf-8"?>
<ds:datastoreItem xmlns:ds="http://schemas.openxmlformats.org/officeDocument/2006/customXml" ds:itemID="{14ACCC3F-081A-415A-9096-290591309B13}">
  <ds:schemaRefs>
    <ds:schemaRef ds:uri="http://schemas.microsoft.com/sharepoint/v3/contenttype/forms"/>
  </ds:schemaRefs>
</ds:datastoreItem>
</file>

<file path=customXml/itemProps3.xml><?xml version="1.0" encoding="utf-8"?>
<ds:datastoreItem xmlns:ds="http://schemas.openxmlformats.org/officeDocument/2006/customXml" ds:itemID="{A7BA8732-5D14-42BF-BB9F-E463940A51FF}">
  <ds:schemaRefs>
    <ds:schemaRef ds:uri="http://purl.org/dc/terms/"/>
    <ds:schemaRef ds:uri="e671b94e-b93d-4d7c-bcb4-9e423e90a939"/>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436ed5d1-0934-42f0-a7bc-f495b246f24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885</TotalTime>
  <Words>4278</Words>
  <Application>Microsoft Office PowerPoint</Application>
  <PresentationFormat>On-screen Show (4:3)</PresentationFormat>
  <Paragraphs>522</Paragraphs>
  <Slides>75</Slides>
  <Notes>26</Notes>
  <HiddenSlides>3</HiddenSlides>
  <MMClips>0</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1</vt:i4>
      </vt:variant>
      <vt:variant>
        <vt:lpstr>Slide Titles</vt:lpstr>
      </vt:variant>
      <vt:variant>
        <vt:i4>75</vt:i4>
      </vt:variant>
    </vt:vector>
  </HeadingPairs>
  <TitlesOfParts>
    <vt:vector size="94" baseType="lpstr">
      <vt:lpstr>Arial</vt:lpstr>
      <vt:lpstr>Arial Narrow</vt:lpstr>
      <vt:lpstr>Calibri</vt:lpstr>
      <vt:lpstr>Calibri Light</vt:lpstr>
      <vt:lpstr>Consolas</vt:lpstr>
      <vt:lpstr>Montserrat Semi</vt:lpstr>
      <vt:lpstr>Noto Sans</vt:lpstr>
      <vt:lpstr>Open Sans</vt:lpstr>
      <vt:lpstr>Open Sans ExtraBold</vt:lpstr>
      <vt:lpstr>Segoe Print</vt:lpstr>
      <vt:lpstr>Times New Roman</vt:lpstr>
      <vt:lpstr>Ubuntu</vt:lpstr>
      <vt:lpstr>Verdana</vt:lpstr>
      <vt:lpstr>Wingdings</vt:lpstr>
      <vt:lpstr>Capgemini_NA_PowerPoint_Template_2012</vt:lpstr>
      <vt:lpstr>Closing slides</vt:lpstr>
      <vt:lpstr>1_Closing slides</vt:lpstr>
      <vt:lpstr>Office Theme</vt:lpstr>
      <vt:lpstr>think-cell Slide</vt:lpstr>
      <vt:lpstr>Survey</vt:lpstr>
      <vt:lpstr>PowerPoint Presentation</vt:lpstr>
      <vt:lpstr>Introduction</vt:lpstr>
      <vt:lpstr>Agenda</vt:lpstr>
      <vt:lpstr>Survey</vt:lpstr>
      <vt:lpstr>PowerPoint Presentation</vt:lpstr>
      <vt:lpstr>PowerPoint Presentation</vt:lpstr>
      <vt:lpstr>PowerPoint Presentation</vt:lpstr>
      <vt:lpstr>What is Alexa?</vt:lpstr>
      <vt:lpstr>PowerPoint Presentation</vt:lpstr>
      <vt:lpstr>PowerPoint Presentation</vt:lpstr>
      <vt:lpstr>Capgemini’s Use Cases</vt:lpstr>
      <vt:lpstr>Press Coverage</vt:lpstr>
      <vt:lpstr>What Can You Do With Alexa</vt:lpstr>
      <vt:lpstr>What Can You Do With Alexa</vt:lpstr>
      <vt:lpstr>What Can You Do With Alexa</vt:lpstr>
      <vt:lpstr>PowerPoint Presentation</vt:lpstr>
      <vt:lpstr>PowerPoint Presentation</vt:lpstr>
      <vt:lpstr>PowerPoint Presentation</vt:lpstr>
      <vt:lpstr>Why build an Alexa  Skill?</vt:lpstr>
      <vt:lpstr>Alexa Skills Are Made of 2 Parts:</vt:lpstr>
      <vt:lpstr>Speech Recognition is Hard.</vt:lpstr>
      <vt:lpstr>Alexa uses Sample Utterances for Training.</vt:lpstr>
      <vt:lpstr>Alexa Maps Speech Input to Intents.</vt:lpstr>
      <vt:lpstr>PowerPoint Presentation</vt:lpstr>
      <vt:lpstr>Survey</vt:lpstr>
      <vt:lpstr>Demo: About the Capgemini Skill</vt:lpstr>
      <vt:lpstr>Steps to Build Your Skill:</vt:lpstr>
      <vt:lpstr>Sign into the AWS Console</vt:lpstr>
      <vt:lpstr>Navigate to the Lambda Manager.</vt:lpstr>
      <vt:lpstr>Create your First Lambda  Function.</vt:lpstr>
      <vt:lpstr>Choose a Blueprint.</vt:lpstr>
      <vt:lpstr>Set Basic Information.</vt:lpstr>
      <vt:lpstr>Create your IAM Role.</vt:lpstr>
      <vt:lpstr>Configure your Lambda Function</vt:lpstr>
      <vt:lpstr>Step 1: Download the Sample Code</vt:lpstr>
      <vt:lpstr>Customize your Facts</vt:lpstr>
      <vt:lpstr>Code Review: The Handlers Object</vt:lpstr>
      <vt:lpstr>Code Review: The Handler Function</vt:lpstr>
      <vt:lpstr>Create your Function.</vt:lpstr>
      <vt:lpstr>Copy &amp; Paste your Code into the Lambda Editor</vt:lpstr>
      <vt:lpstr>Save your Code.</vt:lpstr>
      <vt:lpstr>Configure your Trigger.</vt:lpstr>
      <vt:lpstr>Test your Trigger.</vt:lpstr>
      <vt:lpstr>Test your Trigger.</vt:lpstr>
      <vt:lpstr>Test your Trigger.</vt:lpstr>
      <vt:lpstr>Test your Trigger.</vt:lpstr>
      <vt:lpstr>PowerPoint Presentation</vt:lpstr>
      <vt:lpstr>Note your Function’s  ARN.</vt:lpstr>
      <vt:lpstr>Sign into the  Amazon Developer Portal.</vt:lpstr>
      <vt:lpstr>Create a New  Alexa Skill.</vt:lpstr>
      <vt:lpstr>Create a New     Alexa Skill</vt:lpstr>
      <vt:lpstr>Name your  Skill</vt:lpstr>
      <vt:lpstr>Give an Invocation Name</vt:lpstr>
      <vt:lpstr>What is the Invocation  Name?</vt:lpstr>
      <vt:lpstr>Save Model</vt:lpstr>
      <vt:lpstr>Add a New Intent</vt:lpstr>
      <vt:lpstr>Paste the JSON into the Intent Schema Box</vt:lpstr>
      <vt:lpstr>Customize Your Utterances</vt:lpstr>
      <vt:lpstr>Save &amp; Build Your Interaction Model and Continue.</vt:lpstr>
      <vt:lpstr>Ensure Build is Successful</vt:lpstr>
      <vt:lpstr>Setup Endpoint</vt:lpstr>
      <vt:lpstr>Go get your Lambda Function’s  ARN</vt:lpstr>
      <vt:lpstr>Connect Your Lambda Function to Your Skill.</vt:lpstr>
      <vt:lpstr>Enable Testing</vt:lpstr>
      <vt:lpstr>Test your Skill</vt:lpstr>
      <vt:lpstr>Try out Your Skill!</vt:lpstr>
      <vt:lpstr>Troubleshooting Your Skill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Innovators Month  Linear Regression</dc:title>
  <dc:creator>Yin, Helen</dc:creator>
  <cp:lastModifiedBy>Yin, Helen</cp:lastModifiedBy>
  <cp:revision>59</cp:revision>
  <dcterms:modified xsi:type="dcterms:W3CDTF">2018-08-21T21:53:14Z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0x0101003D4928D8BDF0FD4DAD9C3FDE6613DC56</vt:lpwstr>
  </property>
</Properties>
</file>